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handoutMasterIdLst>
    <p:handoutMasterId r:id="rId57"/>
  </p:handoutMasterIdLst>
  <p:sldIdLst>
    <p:sldId id="282" r:id="rId4"/>
    <p:sldId id="283" r:id="rId5"/>
    <p:sldId id="284" r:id="rId6"/>
    <p:sldId id="285" r:id="rId7"/>
    <p:sldId id="333" r:id="rId8"/>
    <p:sldId id="335" r:id="rId9"/>
    <p:sldId id="328" r:id="rId10"/>
    <p:sldId id="336" r:id="rId11"/>
    <p:sldId id="337" r:id="rId12"/>
    <p:sldId id="338" r:id="rId13"/>
    <p:sldId id="339" r:id="rId14"/>
    <p:sldId id="340" r:id="rId15"/>
    <p:sldId id="341" r:id="rId16"/>
    <p:sldId id="342" r:id="rId17"/>
    <p:sldId id="346" r:id="rId18"/>
    <p:sldId id="347" r:id="rId19"/>
    <p:sldId id="348" r:id="rId20"/>
    <p:sldId id="415" r:id="rId21"/>
    <p:sldId id="349" r:id="rId22"/>
    <p:sldId id="350" r:id="rId23"/>
    <p:sldId id="351" r:id="rId24"/>
    <p:sldId id="352" r:id="rId25"/>
    <p:sldId id="381" r:id="rId26"/>
    <p:sldId id="354" r:id="rId27"/>
    <p:sldId id="355" r:id="rId28"/>
    <p:sldId id="356" r:id="rId29"/>
    <p:sldId id="357" r:id="rId30"/>
    <p:sldId id="386" r:id="rId31"/>
    <p:sldId id="358" r:id="rId32"/>
    <p:sldId id="359" r:id="rId33"/>
    <p:sldId id="360" r:id="rId34"/>
    <p:sldId id="361" r:id="rId35"/>
    <p:sldId id="362" r:id="rId36"/>
    <p:sldId id="363" r:id="rId37"/>
    <p:sldId id="364" r:id="rId38"/>
    <p:sldId id="365" r:id="rId39"/>
    <p:sldId id="366" r:id="rId40"/>
    <p:sldId id="367" r:id="rId41"/>
    <p:sldId id="368" r:id="rId42"/>
    <p:sldId id="369" r:id="rId43"/>
    <p:sldId id="370" r:id="rId44"/>
    <p:sldId id="371" r:id="rId45"/>
    <p:sldId id="372" r:id="rId46"/>
    <p:sldId id="373" r:id="rId47"/>
    <p:sldId id="374" r:id="rId48"/>
    <p:sldId id="375" r:id="rId49"/>
    <p:sldId id="376" r:id="rId50"/>
    <p:sldId id="377" r:id="rId51"/>
    <p:sldId id="378" r:id="rId52"/>
    <p:sldId id="379" r:id="rId53"/>
    <p:sldId id="380" r:id="rId54"/>
    <p:sldId id="293" r:id="rId55"/>
    <p:sldId id="382" r:id="rId56"/>
  </p:sldIdLst>
  <p:sldSz cx="9144000" cy="6858000" type="screen4x3"/>
  <p:notesSz cx="6797675" cy="9930130"/>
  <p:custDataLst>
    <p:tags r:id="rId61"/>
  </p:custDataLst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9AE69A"/>
    <a:srgbClr val="FFFF99"/>
    <a:srgbClr val="FF00FF"/>
    <a:srgbClr val="00FF99"/>
    <a:srgbClr val="99FFCC"/>
    <a:srgbClr val="F2F2F2"/>
    <a:srgbClr val="D1D1D1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3546"/>
    <p:restoredTop sz="93760"/>
  </p:normalViewPr>
  <p:slideViewPr>
    <p:cSldViewPr showGuides="1">
      <p:cViewPr varScale="1">
        <p:scale>
          <a:sx n="119" d="100"/>
          <a:sy n="119" d="100"/>
        </p:scale>
        <p:origin x="149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1" Type="http://schemas.openxmlformats.org/officeDocument/2006/relationships/tags" Target="tags/tag1.xml"/><Relationship Id="rId60" Type="http://schemas.openxmlformats.org/officeDocument/2006/relationships/tableStyles" Target="tableStyles.xml"/><Relationship Id="rId6" Type="http://schemas.openxmlformats.org/officeDocument/2006/relationships/slide" Target="slides/slide3.xml"/><Relationship Id="rId59" Type="http://schemas.openxmlformats.org/officeDocument/2006/relationships/viewProps" Target="viewProps.xml"/><Relationship Id="rId58" Type="http://schemas.openxmlformats.org/officeDocument/2006/relationships/presProps" Target="presProps.xml"/><Relationship Id="rId57" Type="http://schemas.openxmlformats.org/officeDocument/2006/relationships/handoutMaster" Target="handoutMasters/handoutMaster1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98D444F-0D27-407F-9BC4-01E8AF3A8340}" type="datetimeFigureOut"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31338"/>
            <a:ext cx="2946400" cy="4984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fontAlgn="base"/>
            <a:fld id="{9A0DB2DC-4C9A-4742-B13C-FB6460FD3503}" type="slidenum">
              <a:rPr lang="zh-CN" altLang="en-US" sz="1200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z="1200" strike="noStrike" noProof="1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gradFill rotWithShape="0">
          <a:gsLst>
            <a:gs pos="0">
              <a:schemeClr val="bg2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1026"/>
          <p:cNvGrpSpPr/>
          <p:nvPr/>
        </p:nvGrpSpPr>
        <p:grpSpPr>
          <a:xfrm>
            <a:off x="0" y="0"/>
            <a:ext cx="1085850" cy="6854825"/>
            <a:chOff x="0" y="0"/>
            <a:chExt cx="684" cy="4318"/>
          </a:xfrm>
        </p:grpSpPr>
        <p:sp>
          <p:nvSpPr>
            <p:cNvPr id="41" name="Rectangle 1027"/>
            <p:cNvSpPr>
              <a:spLocks noChangeArrowheads="1"/>
            </p:cNvSpPr>
            <p:nvPr/>
          </p:nvSpPr>
          <p:spPr bwMode="auto">
            <a:xfrm>
              <a:off x="0" y="0"/>
              <a:ext cx="684" cy="4318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5000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2052" name="Group 1028"/>
            <p:cNvGrpSpPr/>
            <p:nvPr/>
          </p:nvGrpSpPr>
          <p:grpSpPr>
            <a:xfrm>
              <a:off x="48" y="103"/>
              <a:ext cx="96" cy="4126"/>
              <a:chOff x="48" y="103"/>
              <a:chExt cx="96" cy="4126"/>
            </a:xfrm>
          </p:grpSpPr>
          <p:sp>
            <p:nvSpPr>
              <p:cNvPr id="43" name="Rectangle 1029"/>
              <p:cNvSpPr>
                <a:spLocks noChangeArrowheads="1"/>
              </p:cNvSpPr>
              <p:nvPr/>
            </p:nvSpPr>
            <p:spPr bwMode="auto">
              <a:xfrm>
                <a:off x="48" y="1105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4" name="Rectangle 1030"/>
              <p:cNvSpPr>
                <a:spLocks noChangeArrowheads="1"/>
              </p:cNvSpPr>
              <p:nvPr/>
            </p:nvSpPr>
            <p:spPr bwMode="auto">
              <a:xfrm>
                <a:off x="48" y="1250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5" name="Rectangle 1031"/>
              <p:cNvSpPr>
                <a:spLocks noChangeArrowheads="1"/>
              </p:cNvSpPr>
              <p:nvPr/>
            </p:nvSpPr>
            <p:spPr bwMode="auto">
              <a:xfrm>
                <a:off x="48" y="139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6" name="Rectangle 1032"/>
              <p:cNvSpPr>
                <a:spLocks noChangeArrowheads="1"/>
              </p:cNvSpPr>
              <p:nvPr/>
            </p:nvSpPr>
            <p:spPr bwMode="auto">
              <a:xfrm>
                <a:off x="48" y="1538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7" name="Rectangle 1033"/>
              <p:cNvSpPr>
                <a:spLocks noChangeArrowheads="1"/>
              </p:cNvSpPr>
              <p:nvPr/>
            </p:nvSpPr>
            <p:spPr bwMode="auto">
              <a:xfrm>
                <a:off x="48" y="1683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8" name="Rectangle 1034"/>
              <p:cNvSpPr>
                <a:spLocks noChangeArrowheads="1"/>
              </p:cNvSpPr>
              <p:nvPr/>
            </p:nvSpPr>
            <p:spPr bwMode="auto">
              <a:xfrm>
                <a:off x="48" y="1826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9" name="Rectangle 1035"/>
              <p:cNvSpPr>
                <a:spLocks noChangeArrowheads="1"/>
              </p:cNvSpPr>
              <p:nvPr/>
            </p:nvSpPr>
            <p:spPr bwMode="auto">
              <a:xfrm>
                <a:off x="48" y="1971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0" name="Rectangle 1036"/>
              <p:cNvSpPr>
                <a:spLocks noChangeArrowheads="1"/>
              </p:cNvSpPr>
              <p:nvPr/>
            </p:nvSpPr>
            <p:spPr bwMode="auto">
              <a:xfrm>
                <a:off x="48" y="2116"/>
                <a:ext cx="96" cy="94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1" name="Rectangle 1037"/>
              <p:cNvSpPr>
                <a:spLocks noChangeArrowheads="1"/>
              </p:cNvSpPr>
              <p:nvPr/>
            </p:nvSpPr>
            <p:spPr bwMode="auto">
              <a:xfrm>
                <a:off x="48" y="2259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2" name="Rectangle 1038"/>
              <p:cNvSpPr>
                <a:spLocks noChangeArrowheads="1"/>
              </p:cNvSpPr>
              <p:nvPr/>
            </p:nvSpPr>
            <p:spPr bwMode="auto">
              <a:xfrm>
                <a:off x="48" y="2404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3" name="Rectangle 1039"/>
              <p:cNvSpPr>
                <a:spLocks noChangeArrowheads="1"/>
              </p:cNvSpPr>
              <p:nvPr/>
            </p:nvSpPr>
            <p:spPr bwMode="auto">
              <a:xfrm>
                <a:off x="48" y="2549"/>
                <a:ext cx="96" cy="94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4" name="Rectangle 1040"/>
              <p:cNvSpPr>
                <a:spLocks noChangeArrowheads="1"/>
              </p:cNvSpPr>
              <p:nvPr/>
            </p:nvSpPr>
            <p:spPr bwMode="auto">
              <a:xfrm>
                <a:off x="48" y="2691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5" name="Rectangle 1041"/>
              <p:cNvSpPr>
                <a:spLocks noChangeArrowheads="1"/>
              </p:cNvSpPr>
              <p:nvPr/>
            </p:nvSpPr>
            <p:spPr bwMode="auto">
              <a:xfrm>
                <a:off x="48" y="2836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6" name="Rectangle 1042"/>
              <p:cNvSpPr>
                <a:spLocks noChangeArrowheads="1"/>
              </p:cNvSpPr>
              <p:nvPr/>
            </p:nvSpPr>
            <p:spPr bwMode="auto">
              <a:xfrm>
                <a:off x="48" y="2979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7" name="Rectangle 1043"/>
              <p:cNvSpPr>
                <a:spLocks noChangeArrowheads="1"/>
              </p:cNvSpPr>
              <p:nvPr/>
            </p:nvSpPr>
            <p:spPr bwMode="auto">
              <a:xfrm>
                <a:off x="48" y="3124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8" name="Rectangle 1044"/>
              <p:cNvSpPr>
                <a:spLocks noChangeArrowheads="1"/>
              </p:cNvSpPr>
              <p:nvPr/>
            </p:nvSpPr>
            <p:spPr bwMode="auto">
              <a:xfrm>
                <a:off x="48" y="3269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9" name="Rectangle 1045"/>
              <p:cNvSpPr>
                <a:spLocks noChangeArrowheads="1"/>
              </p:cNvSpPr>
              <p:nvPr/>
            </p:nvSpPr>
            <p:spPr bwMode="auto">
              <a:xfrm>
                <a:off x="48" y="3412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0" name="Rectangle 1046"/>
              <p:cNvSpPr>
                <a:spLocks noChangeArrowheads="1"/>
              </p:cNvSpPr>
              <p:nvPr/>
            </p:nvSpPr>
            <p:spPr bwMode="auto">
              <a:xfrm>
                <a:off x="48" y="3557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1" name="Rectangle 1047"/>
              <p:cNvSpPr>
                <a:spLocks noChangeArrowheads="1"/>
              </p:cNvSpPr>
              <p:nvPr/>
            </p:nvSpPr>
            <p:spPr bwMode="auto">
              <a:xfrm>
                <a:off x="48" y="3702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2" name="Rectangle 1048"/>
              <p:cNvSpPr>
                <a:spLocks noChangeArrowheads="1"/>
              </p:cNvSpPr>
              <p:nvPr/>
            </p:nvSpPr>
            <p:spPr bwMode="auto">
              <a:xfrm>
                <a:off x="48" y="3845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3" name="Rectangle 1049"/>
              <p:cNvSpPr>
                <a:spLocks noChangeArrowheads="1"/>
              </p:cNvSpPr>
              <p:nvPr/>
            </p:nvSpPr>
            <p:spPr bwMode="auto">
              <a:xfrm>
                <a:off x="48" y="3990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4" name="Rectangle 1050"/>
              <p:cNvSpPr>
                <a:spLocks noChangeArrowheads="1"/>
              </p:cNvSpPr>
              <p:nvPr/>
            </p:nvSpPr>
            <p:spPr bwMode="auto">
              <a:xfrm>
                <a:off x="48" y="4134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5" name="Rectangle 1051"/>
              <p:cNvSpPr>
                <a:spLocks noChangeArrowheads="1"/>
              </p:cNvSpPr>
              <p:nvPr/>
            </p:nvSpPr>
            <p:spPr bwMode="auto">
              <a:xfrm>
                <a:off x="48" y="103"/>
                <a:ext cx="96" cy="94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6" name="Rectangle 1052"/>
              <p:cNvSpPr>
                <a:spLocks noChangeArrowheads="1"/>
              </p:cNvSpPr>
              <p:nvPr/>
            </p:nvSpPr>
            <p:spPr bwMode="auto">
              <a:xfrm>
                <a:off x="48" y="246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7" name="Rectangle 1053"/>
              <p:cNvSpPr>
                <a:spLocks noChangeArrowheads="1"/>
              </p:cNvSpPr>
              <p:nvPr/>
            </p:nvSpPr>
            <p:spPr bwMode="auto">
              <a:xfrm>
                <a:off x="48" y="391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8" name="Rectangle 1054"/>
              <p:cNvSpPr>
                <a:spLocks noChangeArrowheads="1"/>
              </p:cNvSpPr>
              <p:nvPr/>
            </p:nvSpPr>
            <p:spPr bwMode="auto">
              <a:xfrm>
                <a:off x="48" y="535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9" name="Rectangle 1055"/>
              <p:cNvSpPr>
                <a:spLocks noChangeArrowheads="1"/>
              </p:cNvSpPr>
              <p:nvPr/>
            </p:nvSpPr>
            <p:spPr bwMode="auto">
              <a:xfrm>
                <a:off x="48" y="678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70" name="Rectangle 1056"/>
              <p:cNvSpPr>
                <a:spLocks noChangeArrowheads="1"/>
              </p:cNvSpPr>
              <p:nvPr/>
            </p:nvSpPr>
            <p:spPr bwMode="auto">
              <a:xfrm>
                <a:off x="48" y="82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71" name="Rectangle 1057"/>
              <p:cNvSpPr>
                <a:spLocks noChangeArrowheads="1"/>
              </p:cNvSpPr>
              <p:nvPr/>
            </p:nvSpPr>
            <p:spPr bwMode="auto">
              <a:xfrm>
                <a:off x="48" y="968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sp>
        <p:nvSpPr>
          <p:cNvPr id="72" name="Text Box 1063"/>
          <p:cNvSpPr txBox="1">
            <a:spLocks noChangeArrowheads="1"/>
          </p:cNvSpPr>
          <p:nvPr/>
        </p:nvSpPr>
        <p:spPr bwMode="auto">
          <a:xfrm>
            <a:off x="323850" y="1924050"/>
            <a:ext cx="549275" cy="3810000"/>
          </a:xfrm>
          <a:prstGeom prst="rect">
            <a:avLst/>
          </a:prstGeom>
          <a:noFill/>
          <a:ln>
            <a:noFill/>
          </a:ln>
        </p:spPr>
        <p:txBody>
          <a:bodyPr vert="eaVert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动物学实验课件</a:t>
            </a:r>
            <a:endParaRPr kumimoji="1" lang="en-US" altLang="zh-CN" sz="24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隶书" panose="02010509060101010101" pitchFamily="49" charset="-122"/>
              <a:ea typeface="隶书" panose="02010509060101010101" pitchFamily="49" charset="-122"/>
              <a:cs typeface="+mn-cs"/>
            </a:endParaRPr>
          </a:p>
        </p:txBody>
      </p:sp>
      <p:sp>
        <p:nvSpPr>
          <p:cNvPr id="35874" name="Rectangle 1058"/>
          <p:cNvSpPr>
            <a:spLocks noGrp="1" noChangeArrowheads="1"/>
          </p:cNvSpPr>
          <p:nvPr>
            <p:ph type="ctrTitle" sz="quarter"/>
          </p:nvPr>
        </p:nvSpPr>
        <p:spPr>
          <a:xfrm>
            <a:off x="1143000" y="2286000"/>
            <a:ext cx="7772400" cy="1143000"/>
          </a:xfrm>
        </p:spPr>
        <p:txBody>
          <a:bodyPr/>
          <a:lstStyle>
            <a:lvl1pPr algn="ctr">
              <a:defRPr>
                <a:solidFill>
                  <a:srgbClr val="00FFFF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5875" name="Rectangle 105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3886200"/>
            <a:ext cx="6400800" cy="1752600"/>
          </a:xfrm>
        </p:spPr>
        <p:txBody>
          <a:bodyPr lIns="92075" tIns="46038" rIns="92075" bIns="46038"/>
          <a:lstStyle>
            <a:lvl1pPr marL="0" indent="0" algn="ctr">
              <a:buFont typeface="Wingdings" panose="05000000000000000000" pitchFamily="2" charset="2"/>
              <a:buNone/>
              <a:defRPr>
                <a:solidFill>
                  <a:srgbClr val="FFFFFF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73" name="Rectangle 1060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11430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4" name="Rectangle 106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814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5" name="Rectangle 106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p>
            <a:pPr algn="r" eaLnBrk="1" fontAlgn="base" hangingPunct="1"/>
            <a:fld id="{9A0DB2DC-4C9A-4742-B13C-FB6460FD3503}" type="slidenum">
              <a:rPr lang="zh-CN" altLang="en-US" strike="noStrike" noProof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92938" y="609600"/>
            <a:ext cx="1949450" cy="545147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43000" y="609600"/>
            <a:ext cx="5697538" cy="545147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7772400" cy="1143000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169988" y="1946275"/>
            <a:ext cx="3810000" cy="4114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32388" y="1946275"/>
            <a:ext cx="3810000" cy="4114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gradFill rotWithShape="0">
          <a:gsLst>
            <a:gs pos="0">
              <a:schemeClr val="bg2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1026"/>
          <p:cNvGrpSpPr/>
          <p:nvPr/>
        </p:nvGrpSpPr>
        <p:grpSpPr>
          <a:xfrm>
            <a:off x="0" y="0"/>
            <a:ext cx="1085850" cy="6854825"/>
            <a:chOff x="0" y="0"/>
            <a:chExt cx="684" cy="4318"/>
          </a:xfrm>
        </p:grpSpPr>
        <p:sp>
          <p:nvSpPr>
            <p:cNvPr id="41" name="Rectangle 1027"/>
            <p:cNvSpPr>
              <a:spLocks noChangeArrowheads="1"/>
            </p:cNvSpPr>
            <p:nvPr/>
          </p:nvSpPr>
          <p:spPr bwMode="auto">
            <a:xfrm>
              <a:off x="0" y="0"/>
              <a:ext cx="684" cy="4318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5000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2052" name="Group 1028"/>
            <p:cNvGrpSpPr/>
            <p:nvPr/>
          </p:nvGrpSpPr>
          <p:grpSpPr>
            <a:xfrm>
              <a:off x="48" y="103"/>
              <a:ext cx="96" cy="4126"/>
              <a:chOff x="48" y="103"/>
              <a:chExt cx="96" cy="4126"/>
            </a:xfrm>
          </p:grpSpPr>
          <p:sp>
            <p:nvSpPr>
              <p:cNvPr id="43" name="Rectangle 1029"/>
              <p:cNvSpPr>
                <a:spLocks noChangeArrowheads="1"/>
              </p:cNvSpPr>
              <p:nvPr/>
            </p:nvSpPr>
            <p:spPr bwMode="auto">
              <a:xfrm>
                <a:off x="48" y="1105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4" name="Rectangle 1030"/>
              <p:cNvSpPr>
                <a:spLocks noChangeArrowheads="1"/>
              </p:cNvSpPr>
              <p:nvPr/>
            </p:nvSpPr>
            <p:spPr bwMode="auto">
              <a:xfrm>
                <a:off x="48" y="1250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5" name="Rectangle 1031"/>
              <p:cNvSpPr>
                <a:spLocks noChangeArrowheads="1"/>
              </p:cNvSpPr>
              <p:nvPr/>
            </p:nvSpPr>
            <p:spPr bwMode="auto">
              <a:xfrm>
                <a:off x="48" y="139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6" name="Rectangle 1032"/>
              <p:cNvSpPr>
                <a:spLocks noChangeArrowheads="1"/>
              </p:cNvSpPr>
              <p:nvPr/>
            </p:nvSpPr>
            <p:spPr bwMode="auto">
              <a:xfrm>
                <a:off x="48" y="1538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7" name="Rectangle 1033"/>
              <p:cNvSpPr>
                <a:spLocks noChangeArrowheads="1"/>
              </p:cNvSpPr>
              <p:nvPr/>
            </p:nvSpPr>
            <p:spPr bwMode="auto">
              <a:xfrm>
                <a:off x="48" y="1683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8" name="Rectangle 1034"/>
              <p:cNvSpPr>
                <a:spLocks noChangeArrowheads="1"/>
              </p:cNvSpPr>
              <p:nvPr/>
            </p:nvSpPr>
            <p:spPr bwMode="auto">
              <a:xfrm>
                <a:off x="48" y="1826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9" name="Rectangle 1035"/>
              <p:cNvSpPr>
                <a:spLocks noChangeArrowheads="1"/>
              </p:cNvSpPr>
              <p:nvPr/>
            </p:nvSpPr>
            <p:spPr bwMode="auto">
              <a:xfrm>
                <a:off x="48" y="1971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0" name="Rectangle 1036"/>
              <p:cNvSpPr>
                <a:spLocks noChangeArrowheads="1"/>
              </p:cNvSpPr>
              <p:nvPr/>
            </p:nvSpPr>
            <p:spPr bwMode="auto">
              <a:xfrm>
                <a:off x="48" y="2116"/>
                <a:ext cx="96" cy="94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1" name="Rectangle 1037"/>
              <p:cNvSpPr>
                <a:spLocks noChangeArrowheads="1"/>
              </p:cNvSpPr>
              <p:nvPr/>
            </p:nvSpPr>
            <p:spPr bwMode="auto">
              <a:xfrm>
                <a:off x="48" y="2259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2" name="Rectangle 1038"/>
              <p:cNvSpPr>
                <a:spLocks noChangeArrowheads="1"/>
              </p:cNvSpPr>
              <p:nvPr/>
            </p:nvSpPr>
            <p:spPr bwMode="auto">
              <a:xfrm>
                <a:off x="48" y="2404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3" name="Rectangle 1039"/>
              <p:cNvSpPr>
                <a:spLocks noChangeArrowheads="1"/>
              </p:cNvSpPr>
              <p:nvPr/>
            </p:nvSpPr>
            <p:spPr bwMode="auto">
              <a:xfrm>
                <a:off x="48" y="2549"/>
                <a:ext cx="96" cy="94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4" name="Rectangle 1040"/>
              <p:cNvSpPr>
                <a:spLocks noChangeArrowheads="1"/>
              </p:cNvSpPr>
              <p:nvPr/>
            </p:nvSpPr>
            <p:spPr bwMode="auto">
              <a:xfrm>
                <a:off x="48" y="2691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5" name="Rectangle 1041"/>
              <p:cNvSpPr>
                <a:spLocks noChangeArrowheads="1"/>
              </p:cNvSpPr>
              <p:nvPr/>
            </p:nvSpPr>
            <p:spPr bwMode="auto">
              <a:xfrm>
                <a:off x="48" y="2836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6" name="Rectangle 1042"/>
              <p:cNvSpPr>
                <a:spLocks noChangeArrowheads="1"/>
              </p:cNvSpPr>
              <p:nvPr/>
            </p:nvSpPr>
            <p:spPr bwMode="auto">
              <a:xfrm>
                <a:off x="48" y="2979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7" name="Rectangle 1043"/>
              <p:cNvSpPr>
                <a:spLocks noChangeArrowheads="1"/>
              </p:cNvSpPr>
              <p:nvPr/>
            </p:nvSpPr>
            <p:spPr bwMode="auto">
              <a:xfrm>
                <a:off x="48" y="3124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8" name="Rectangle 1044"/>
              <p:cNvSpPr>
                <a:spLocks noChangeArrowheads="1"/>
              </p:cNvSpPr>
              <p:nvPr/>
            </p:nvSpPr>
            <p:spPr bwMode="auto">
              <a:xfrm>
                <a:off x="48" y="3269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9" name="Rectangle 1045"/>
              <p:cNvSpPr>
                <a:spLocks noChangeArrowheads="1"/>
              </p:cNvSpPr>
              <p:nvPr/>
            </p:nvSpPr>
            <p:spPr bwMode="auto">
              <a:xfrm>
                <a:off x="48" y="3412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0" name="Rectangle 1046"/>
              <p:cNvSpPr>
                <a:spLocks noChangeArrowheads="1"/>
              </p:cNvSpPr>
              <p:nvPr/>
            </p:nvSpPr>
            <p:spPr bwMode="auto">
              <a:xfrm>
                <a:off x="48" y="3557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1" name="Rectangle 1047"/>
              <p:cNvSpPr>
                <a:spLocks noChangeArrowheads="1"/>
              </p:cNvSpPr>
              <p:nvPr/>
            </p:nvSpPr>
            <p:spPr bwMode="auto">
              <a:xfrm>
                <a:off x="48" y="3702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2" name="Rectangle 1048"/>
              <p:cNvSpPr>
                <a:spLocks noChangeArrowheads="1"/>
              </p:cNvSpPr>
              <p:nvPr/>
            </p:nvSpPr>
            <p:spPr bwMode="auto">
              <a:xfrm>
                <a:off x="48" y="3845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3" name="Rectangle 1049"/>
              <p:cNvSpPr>
                <a:spLocks noChangeArrowheads="1"/>
              </p:cNvSpPr>
              <p:nvPr/>
            </p:nvSpPr>
            <p:spPr bwMode="auto">
              <a:xfrm>
                <a:off x="48" y="3990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4" name="Rectangle 1050"/>
              <p:cNvSpPr>
                <a:spLocks noChangeArrowheads="1"/>
              </p:cNvSpPr>
              <p:nvPr/>
            </p:nvSpPr>
            <p:spPr bwMode="auto">
              <a:xfrm>
                <a:off x="48" y="4134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5" name="Rectangle 1051"/>
              <p:cNvSpPr>
                <a:spLocks noChangeArrowheads="1"/>
              </p:cNvSpPr>
              <p:nvPr/>
            </p:nvSpPr>
            <p:spPr bwMode="auto">
              <a:xfrm>
                <a:off x="48" y="103"/>
                <a:ext cx="96" cy="94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6" name="Rectangle 1052"/>
              <p:cNvSpPr>
                <a:spLocks noChangeArrowheads="1"/>
              </p:cNvSpPr>
              <p:nvPr/>
            </p:nvSpPr>
            <p:spPr bwMode="auto">
              <a:xfrm>
                <a:off x="48" y="246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7" name="Rectangle 1053"/>
              <p:cNvSpPr>
                <a:spLocks noChangeArrowheads="1"/>
              </p:cNvSpPr>
              <p:nvPr/>
            </p:nvSpPr>
            <p:spPr bwMode="auto">
              <a:xfrm>
                <a:off x="48" y="391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8" name="Rectangle 1054"/>
              <p:cNvSpPr>
                <a:spLocks noChangeArrowheads="1"/>
              </p:cNvSpPr>
              <p:nvPr/>
            </p:nvSpPr>
            <p:spPr bwMode="auto">
              <a:xfrm>
                <a:off x="48" y="535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9" name="Rectangle 1055"/>
              <p:cNvSpPr>
                <a:spLocks noChangeArrowheads="1"/>
              </p:cNvSpPr>
              <p:nvPr/>
            </p:nvSpPr>
            <p:spPr bwMode="auto">
              <a:xfrm>
                <a:off x="48" y="678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70" name="Rectangle 1056"/>
              <p:cNvSpPr>
                <a:spLocks noChangeArrowheads="1"/>
              </p:cNvSpPr>
              <p:nvPr/>
            </p:nvSpPr>
            <p:spPr bwMode="auto">
              <a:xfrm>
                <a:off x="48" y="82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71" name="Rectangle 1057"/>
              <p:cNvSpPr>
                <a:spLocks noChangeArrowheads="1"/>
              </p:cNvSpPr>
              <p:nvPr/>
            </p:nvSpPr>
            <p:spPr bwMode="auto">
              <a:xfrm>
                <a:off x="48" y="968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sp>
        <p:nvSpPr>
          <p:cNvPr id="72" name="Text Box 1063"/>
          <p:cNvSpPr txBox="1">
            <a:spLocks noChangeArrowheads="1"/>
          </p:cNvSpPr>
          <p:nvPr/>
        </p:nvSpPr>
        <p:spPr bwMode="auto">
          <a:xfrm>
            <a:off x="323850" y="1924050"/>
            <a:ext cx="549275" cy="3810000"/>
          </a:xfrm>
          <a:prstGeom prst="rect">
            <a:avLst/>
          </a:prstGeom>
          <a:noFill/>
          <a:ln>
            <a:noFill/>
          </a:ln>
        </p:spPr>
        <p:txBody>
          <a:bodyPr vert="eaVert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动物学实验课件</a:t>
            </a:r>
            <a:endParaRPr kumimoji="1" lang="en-US" altLang="zh-CN" sz="24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隶书" panose="02010509060101010101" pitchFamily="49" charset="-122"/>
              <a:ea typeface="隶书" panose="02010509060101010101" pitchFamily="49" charset="-122"/>
              <a:cs typeface="+mn-cs"/>
            </a:endParaRPr>
          </a:p>
        </p:txBody>
      </p:sp>
      <p:sp>
        <p:nvSpPr>
          <p:cNvPr id="35874" name="Rectangle 1058"/>
          <p:cNvSpPr>
            <a:spLocks noGrp="1" noChangeArrowheads="1"/>
          </p:cNvSpPr>
          <p:nvPr>
            <p:ph type="ctrTitle" sz="quarter"/>
          </p:nvPr>
        </p:nvSpPr>
        <p:spPr>
          <a:xfrm>
            <a:off x="1143000" y="2286000"/>
            <a:ext cx="7772400" cy="1143000"/>
          </a:xfrm>
        </p:spPr>
        <p:txBody>
          <a:bodyPr/>
          <a:lstStyle>
            <a:lvl1pPr algn="ctr">
              <a:defRPr>
                <a:solidFill>
                  <a:srgbClr val="00FFFF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5875" name="Rectangle 105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3886200"/>
            <a:ext cx="6400800" cy="1752600"/>
          </a:xfrm>
        </p:spPr>
        <p:txBody>
          <a:bodyPr lIns="92075" tIns="46038" rIns="92075" bIns="46038"/>
          <a:lstStyle>
            <a:lvl1pPr marL="0" indent="0" algn="ctr">
              <a:buFont typeface="Wingdings" panose="05000000000000000000" pitchFamily="2" charset="2"/>
              <a:buNone/>
              <a:defRPr>
                <a:solidFill>
                  <a:srgbClr val="FFFFFF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73" name="Rectangle 1060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11430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4" name="Rectangle 106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814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5" name="Rectangle 106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p>
            <a:pPr algn="r" eaLnBrk="1" fontAlgn="base" hangingPunct="1"/>
            <a:fld id="{9A0DB2DC-4C9A-4742-B13C-FB6460FD3503}" type="slidenum">
              <a:rPr lang="zh-CN" altLang="en-US" strike="noStrike" noProof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69988" y="1946275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32388" y="1946275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92938" y="609600"/>
            <a:ext cx="1949450" cy="545147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43000" y="609600"/>
            <a:ext cx="5697538" cy="545147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7772400" cy="1143000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169988" y="1946275"/>
            <a:ext cx="3810000" cy="4114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32388" y="1946275"/>
            <a:ext cx="3810000" cy="4114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69988" y="1946275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32388" y="1946275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2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/>
          <p:nvPr/>
        </p:nvGrpSpPr>
        <p:grpSpPr>
          <a:xfrm>
            <a:off x="0" y="0"/>
            <a:ext cx="1085850" cy="6854825"/>
            <a:chOff x="0" y="0"/>
            <a:chExt cx="684" cy="4318"/>
          </a:xfrm>
        </p:grpSpPr>
        <p:sp>
          <p:nvSpPr>
            <p:cNvPr id="34819" name="Rectangle 3"/>
            <p:cNvSpPr>
              <a:spLocks noChangeArrowheads="1"/>
            </p:cNvSpPr>
            <p:nvPr/>
          </p:nvSpPr>
          <p:spPr bwMode="auto">
            <a:xfrm>
              <a:off x="0" y="0"/>
              <a:ext cx="684" cy="4318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5000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28" name="Group 4"/>
            <p:cNvGrpSpPr/>
            <p:nvPr/>
          </p:nvGrpSpPr>
          <p:grpSpPr>
            <a:xfrm>
              <a:off x="48" y="102"/>
              <a:ext cx="96" cy="4128"/>
              <a:chOff x="48" y="102"/>
              <a:chExt cx="96" cy="4128"/>
            </a:xfrm>
          </p:grpSpPr>
          <p:sp>
            <p:nvSpPr>
              <p:cNvPr id="1035" name="Rectangle 5"/>
              <p:cNvSpPr>
                <a:spLocks noChangeArrowheads="1"/>
              </p:cNvSpPr>
              <p:nvPr/>
            </p:nvSpPr>
            <p:spPr bwMode="auto">
              <a:xfrm>
                <a:off x="48" y="1105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36" name="Rectangle 6"/>
              <p:cNvSpPr>
                <a:spLocks noChangeArrowheads="1"/>
              </p:cNvSpPr>
              <p:nvPr/>
            </p:nvSpPr>
            <p:spPr bwMode="auto">
              <a:xfrm>
                <a:off x="48" y="1250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37" name="Rectangle 7"/>
              <p:cNvSpPr>
                <a:spLocks noChangeArrowheads="1"/>
              </p:cNvSpPr>
              <p:nvPr/>
            </p:nvSpPr>
            <p:spPr bwMode="auto">
              <a:xfrm>
                <a:off x="48" y="139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38" name="Rectangle 8"/>
              <p:cNvSpPr>
                <a:spLocks noChangeArrowheads="1"/>
              </p:cNvSpPr>
              <p:nvPr/>
            </p:nvSpPr>
            <p:spPr bwMode="auto">
              <a:xfrm>
                <a:off x="48" y="1538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39" name="Rectangle 9"/>
              <p:cNvSpPr>
                <a:spLocks noChangeArrowheads="1"/>
              </p:cNvSpPr>
              <p:nvPr/>
            </p:nvSpPr>
            <p:spPr bwMode="auto">
              <a:xfrm>
                <a:off x="48" y="1683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0" name="Rectangle 10"/>
              <p:cNvSpPr>
                <a:spLocks noChangeArrowheads="1"/>
              </p:cNvSpPr>
              <p:nvPr/>
            </p:nvSpPr>
            <p:spPr bwMode="auto">
              <a:xfrm>
                <a:off x="48" y="1826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1" name="Rectangle 11"/>
              <p:cNvSpPr>
                <a:spLocks noChangeArrowheads="1"/>
              </p:cNvSpPr>
              <p:nvPr/>
            </p:nvSpPr>
            <p:spPr bwMode="auto">
              <a:xfrm>
                <a:off x="48" y="1971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2" name="Rectangle 12"/>
              <p:cNvSpPr>
                <a:spLocks noChangeArrowheads="1"/>
              </p:cNvSpPr>
              <p:nvPr/>
            </p:nvSpPr>
            <p:spPr bwMode="auto">
              <a:xfrm>
                <a:off x="48" y="2115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3" name="Rectangle 13"/>
              <p:cNvSpPr>
                <a:spLocks noChangeArrowheads="1"/>
              </p:cNvSpPr>
              <p:nvPr/>
            </p:nvSpPr>
            <p:spPr bwMode="auto">
              <a:xfrm>
                <a:off x="48" y="2259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" name="Rectangle 14"/>
              <p:cNvSpPr>
                <a:spLocks noChangeArrowheads="1"/>
              </p:cNvSpPr>
              <p:nvPr/>
            </p:nvSpPr>
            <p:spPr bwMode="auto">
              <a:xfrm>
                <a:off x="48" y="240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5" name="Rectangle 15"/>
              <p:cNvSpPr>
                <a:spLocks noChangeArrowheads="1"/>
              </p:cNvSpPr>
              <p:nvPr/>
            </p:nvSpPr>
            <p:spPr bwMode="auto">
              <a:xfrm>
                <a:off x="48" y="2548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6" name="Rectangle 16"/>
              <p:cNvSpPr>
                <a:spLocks noChangeArrowheads="1"/>
              </p:cNvSpPr>
              <p:nvPr/>
            </p:nvSpPr>
            <p:spPr bwMode="auto">
              <a:xfrm>
                <a:off x="48" y="2692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7" name="Rectangle 17"/>
              <p:cNvSpPr>
                <a:spLocks noChangeArrowheads="1"/>
              </p:cNvSpPr>
              <p:nvPr/>
            </p:nvSpPr>
            <p:spPr bwMode="auto">
              <a:xfrm>
                <a:off x="48" y="2836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8" name="Rectangle 18"/>
              <p:cNvSpPr>
                <a:spLocks noChangeArrowheads="1"/>
              </p:cNvSpPr>
              <p:nvPr/>
            </p:nvSpPr>
            <p:spPr bwMode="auto">
              <a:xfrm>
                <a:off x="48" y="2980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9" name="Rectangle 19"/>
              <p:cNvSpPr>
                <a:spLocks noChangeArrowheads="1"/>
              </p:cNvSpPr>
              <p:nvPr/>
            </p:nvSpPr>
            <p:spPr bwMode="auto">
              <a:xfrm>
                <a:off x="48" y="3124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0" name="Rectangle 20"/>
              <p:cNvSpPr>
                <a:spLocks noChangeArrowheads="1"/>
              </p:cNvSpPr>
              <p:nvPr/>
            </p:nvSpPr>
            <p:spPr bwMode="auto">
              <a:xfrm>
                <a:off x="48" y="3269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1" name="Rectangle 21"/>
              <p:cNvSpPr>
                <a:spLocks noChangeArrowheads="1"/>
              </p:cNvSpPr>
              <p:nvPr/>
            </p:nvSpPr>
            <p:spPr bwMode="auto">
              <a:xfrm>
                <a:off x="48" y="3412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2" name="Rectangle 22"/>
              <p:cNvSpPr>
                <a:spLocks noChangeArrowheads="1"/>
              </p:cNvSpPr>
              <p:nvPr/>
            </p:nvSpPr>
            <p:spPr bwMode="auto">
              <a:xfrm>
                <a:off x="48" y="3557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3" name="Rectangle 23"/>
              <p:cNvSpPr>
                <a:spLocks noChangeArrowheads="1"/>
              </p:cNvSpPr>
              <p:nvPr/>
            </p:nvSpPr>
            <p:spPr bwMode="auto">
              <a:xfrm>
                <a:off x="48" y="3702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4" name="Rectangle 24"/>
              <p:cNvSpPr>
                <a:spLocks noChangeArrowheads="1"/>
              </p:cNvSpPr>
              <p:nvPr/>
            </p:nvSpPr>
            <p:spPr bwMode="auto">
              <a:xfrm>
                <a:off x="48" y="3845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" name="Rectangle 25"/>
              <p:cNvSpPr>
                <a:spLocks noChangeArrowheads="1"/>
              </p:cNvSpPr>
              <p:nvPr/>
            </p:nvSpPr>
            <p:spPr bwMode="auto">
              <a:xfrm>
                <a:off x="48" y="3990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6" name="Rectangle 26"/>
              <p:cNvSpPr>
                <a:spLocks noChangeArrowheads="1"/>
              </p:cNvSpPr>
              <p:nvPr/>
            </p:nvSpPr>
            <p:spPr bwMode="auto">
              <a:xfrm>
                <a:off x="48" y="413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7" name="Rectangle 27"/>
              <p:cNvSpPr>
                <a:spLocks noChangeArrowheads="1"/>
              </p:cNvSpPr>
              <p:nvPr/>
            </p:nvSpPr>
            <p:spPr bwMode="auto">
              <a:xfrm>
                <a:off x="48" y="102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8" name="Rectangle 28"/>
              <p:cNvSpPr>
                <a:spLocks noChangeArrowheads="1"/>
              </p:cNvSpPr>
              <p:nvPr/>
            </p:nvSpPr>
            <p:spPr bwMode="auto">
              <a:xfrm>
                <a:off x="48" y="246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9" name="Rectangle 29"/>
              <p:cNvSpPr>
                <a:spLocks noChangeArrowheads="1"/>
              </p:cNvSpPr>
              <p:nvPr/>
            </p:nvSpPr>
            <p:spPr bwMode="auto">
              <a:xfrm>
                <a:off x="48" y="391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60" name="Rectangle 30"/>
              <p:cNvSpPr>
                <a:spLocks noChangeArrowheads="1"/>
              </p:cNvSpPr>
              <p:nvPr/>
            </p:nvSpPr>
            <p:spPr bwMode="auto">
              <a:xfrm>
                <a:off x="48" y="535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61" name="Rectangle 31"/>
              <p:cNvSpPr>
                <a:spLocks noChangeArrowheads="1"/>
              </p:cNvSpPr>
              <p:nvPr/>
            </p:nvSpPr>
            <p:spPr bwMode="auto">
              <a:xfrm>
                <a:off x="48" y="679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62" name="Rectangle 32"/>
              <p:cNvSpPr>
                <a:spLocks noChangeArrowheads="1"/>
              </p:cNvSpPr>
              <p:nvPr/>
            </p:nvSpPr>
            <p:spPr bwMode="auto">
              <a:xfrm>
                <a:off x="48" y="82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63" name="Rectangle 33"/>
              <p:cNvSpPr>
                <a:spLocks noChangeArrowheads="1"/>
              </p:cNvSpPr>
              <p:nvPr/>
            </p:nvSpPr>
            <p:spPr bwMode="auto">
              <a:xfrm>
                <a:off x="48" y="968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sp>
        <p:nvSpPr>
          <p:cNvPr id="2" name="Rectangle 34"/>
          <p:cNvSpPr>
            <a:spLocks noGrp="1"/>
          </p:cNvSpPr>
          <p:nvPr>
            <p:ph type="title"/>
          </p:nvPr>
        </p:nvSpPr>
        <p:spPr>
          <a:xfrm>
            <a:off x="1143000" y="6096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lIns="92075" tIns="46038" rIns="92075" bIns="46038" anchor="ctr" anchorCtr="0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4851" name="Rectangle 3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430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 eaLnBrk="1" hangingPunct="1">
              <a:defRPr kumimoji="0" sz="1400"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4852" name="Rectangle 3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814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 algn="ctr" eaLnBrk="1" hangingPunct="1">
              <a:defRPr kumimoji="0" sz="1400"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4853" name="Rectangle 3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 algn="r">
              <a:defRPr sz="1400"/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  <p:sp>
        <p:nvSpPr>
          <p:cNvPr id="34854" name="Rectangle 38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69988" y="1946275"/>
            <a:ext cx="77724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032" name="Text Box 39"/>
          <p:cNvSpPr txBox="1">
            <a:spLocks noChangeArrowheads="1"/>
          </p:cNvSpPr>
          <p:nvPr/>
        </p:nvSpPr>
        <p:spPr bwMode="auto">
          <a:xfrm>
            <a:off x="323850" y="1924050"/>
            <a:ext cx="549275" cy="3810000"/>
          </a:xfrm>
          <a:prstGeom prst="rect">
            <a:avLst/>
          </a:prstGeom>
          <a:noFill/>
          <a:ln>
            <a:noFill/>
          </a:ln>
        </p:spPr>
        <p:txBody>
          <a:bodyPr vert="eaVert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动物学实验课件</a:t>
            </a:r>
            <a:endParaRPr kumimoji="1" lang="en-US" altLang="zh-CN" sz="24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隶书" panose="02010509060101010101" pitchFamily="49" charset="-122"/>
              <a:ea typeface="隶书" panose="02010509060101010101" pitchFamily="49" charset="-122"/>
              <a:cs typeface="+mn-cs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n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u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anose="05000000000000000000" pitchFamily="2" charset="2"/>
        <a:buChar char="t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•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2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/>
          <p:nvPr/>
        </p:nvGrpSpPr>
        <p:grpSpPr>
          <a:xfrm>
            <a:off x="0" y="0"/>
            <a:ext cx="1085850" cy="6854825"/>
            <a:chOff x="0" y="0"/>
            <a:chExt cx="684" cy="4318"/>
          </a:xfrm>
        </p:grpSpPr>
        <p:sp>
          <p:nvSpPr>
            <p:cNvPr id="34819" name="Rectangle 3"/>
            <p:cNvSpPr>
              <a:spLocks noChangeArrowheads="1"/>
            </p:cNvSpPr>
            <p:nvPr/>
          </p:nvSpPr>
          <p:spPr bwMode="auto">
            <a:xfrm>
              <a:off x="0" y="0"/>
              <a:ext cx="684" cy="4318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5000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28" name="Group 4"/>
            <p:cNvGrpSpPr/>
            <p:nvPr/>
          </p:nvGrpSpPr>
          <p:grpSpPr>
            <a:xfrm>
              <a:off x="48" y="102"/>
              <a:ext cx="96" cy="4128"/>
              <a:chOff x="48" y="102"/>
              <a:chExt cx="96" cy="4128"/>
            </a:xfrm>
          </p:grpSpPr>
          <p:sp>
            <p:nvSpPr>
              <p:cNvPr id="1035" name="Rectangle 5"/>
              <p:cNvSpPr>
                <a:spLocks noChangeArrowheads="1"/>
              </p:cNvSpPr>
              <p:nvPr/>
            </p:nvSpPr>
            <p:spPr bwMode="auto">
              <a:xfrm>
                <a:off x="48" y="1105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36" name="Rectangle 6"/>
              <p:cNvSpPr>
                <a:spLocks noChangeArrowheads="1"/>
              </p:cNvSpPr>
              <p:nvPr/>
            </p:nvSpPr>
            <p:spPr bwMode="auto">
              <a:xfrm>
                <a:off x="48" y="1250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37" name="Rectangle 7"/>
              <p:cNvSpPr>
                <a:spLocks noChangeArrowheads="1"/>
              </p:cNvSpPr>
              <p:nvPr/>
            </p:nvSpPr>
            <p:spPr bwMode="auto">
              <a:xfrm>
                <a:off x="48" y="139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38" name="Rectangle 8"/>
              <p:cNvSpPr>
                <a:spLocks noChangeArrowheads="1"/>
              </p:cNvSpPr>
              <p:nvPr/>
            </p:nvSpPr>
            <p:spPr bwMode="auto">
              <a:xfrm>
                <a:off x="48" y="1538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39" name="Rectangle 9"/>
              <p:cNvSpPr>
                <a:spLocks noChangeArrowheads="1"/>
              </p:cNvSpPr>
              <p:nvPr/>
            </p:nvSpPr>
            <p:spPr bwMode="auto">
              <a:xfrm>
                <a:off x="48" y="1683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0" name="Rectangle 10"/>
              <p:cNvSpPr>
                <a:spLocks noChangeArrowheads="1"/>
              </p:cNvSpPr>
              <p:nvPr/>
            </p:nvSpPr>
            <p:spPr bwMode="auto">
              <a:xfrm>
                <a:off x="48" y="1826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1" name="Rectangle 11"/>
              <p:cNvSpPr>
                <a:spLocks noChangeArrowheads="1"/>
              </p:cNvSpPr>
              <p:nvPr/>
            </p:nvSpPr>
            <p:spPr bwMode="auto">
              <a:xfrm>
                <a:off x="48" y="1971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2" name="Rectangle 12"/>
              <p:cNvSpPr>
                <a:spLocks noChangeArrowheads="1"/>
              </p:cNvSpPr>
              <p:nvPr/>
            </p:nvSpPr>
            <p:spPr bwMode="auto">
              <a:xfrm>
                <a:off x="48" y="2115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3" name="Rectangle 13"/>
              <p:cNvSpPr>
                <a:spLocks noChangeArrowheads="1"/>
              </p:cNvSpPr>
              <p:nvPr/>
            </p:nvSpPr>
            <p:spPr bwMode="auto">
              <a:xfrm>
                <a:off x="48" y="2259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" name="Rectangle 14"/>
              <p:cNvSpPr>
                <a:spLocks noChangeArrowheads="1"/>
              </p:cNvSpPr>
              <p:nvPr/>
            </p:nvSpPr>
            <p:spPr bwMode="auto">
              <a:xfrm>
                <a:off x="48" y="240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5" name="Rectangle 15"/>
              <p:cNvSpPr>
                <a:spLocks noChangeArrowheads="1"/>
              </p:cNvSpPr>
              <p:nvPr/>
            </p:nvSpPr>
            <p:spPr bwMode="auto">
              <a:xfrm>
                <a:off x="48" y="2548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6" name="Rectangle 16"/>
              <p:cNvSpPr>
                <a:spLocks noChangeArrowheads="1"/>
              </p:cNvSpPr>
              <p:nvPr/>
            </p:nvSpPr>
            <p:spPr bwMode="auto">
              <a:xfrm>
                <a:off x="48" y="2692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7" name="Rectangle 17"/>
              <p:cNvSpPr>
                <a:spLocks noChangeArrowheads="1"/>
              </p:cNvSpPr>
              <p:nvPr/>
            </p:nvSpPr>
            <p:spPr bwMode="auto">
              <a:xfrm>
                <a:off x="48" y="2836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8" name="Rectangle 18"/>
              <p:cNvSpPr>
                <a:spLocks noChangeArrowheads="1"/>
              </p:cNvSpPr>
              <p:nvPr/>
            </p:nvSpPr>
            <p:spPr bwMode="auto">
              <a:xfrm>
                <a:off x="48" y="2980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9" name="Rectangle 19"/>
              <p:cNvSpPr>
                <a:spLocks noChangeArrowheads="1"/>
              </p:cNvSpPr>
              <p:nvPr/>
            </p:nvSpPr>
            <p:spPr bwMode="auto">
              <a:xfrm>
                <a:off x="48" y="3124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0" name="Rectangle 20"/>
              <p:cNvSpPr>
                <a:spLocks noChangeArrowheads="1"/>
              </p:cNvSpPr>
              <p:nvPr/>
            </p:nvSpPr>
            <p:spPr bwMode="auto">
              <a:xfrm>
                <a:off x="48" y="3269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1" name="Rectangle 21"/>
              <p:cNvSpPr>
                <a:spLocks noChangeArrowheads="1"/>
              </p:cNvSpPr>
              <p:nvPr/>
            </p:nvSpPr>
            <p:spPr bwMode="auto">
              <a:xfrm>
                <a:off x="48" y="3412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2" name="Rectangle 22"/>
              <p:cNvSpPr>
                <a:spLocks noChangeArrowheads="1"/>
              </p:cNvSpPr>
              <p:nvPr/>
            </p:nvSpPr>
            <p:spPr bwMode="auto">
              <a:xfrm>
                <a:off x="48" y="3557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3" name="Rectangle 23"/>
              <p:cNvSpPr>
                <a:spLocks noChangeArrowheads="1"/>
              </p:cNvSpPr>
              <p:nvPr/>
            </p:nvSpPr>
            <p:spPr bwMode="auto">
              <a:xfrm>
                <a:off x="48" y="3702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4" name="Rectangle 24"/>
              <p:cNvSpPr>
                <a:spLocks noChangeArrowheads="1"/>
              </p:cNvSpPr>
              <p:nvPr/>
            </p:nvSpPr>
            <p:spPr bwMode="auto">
              <a:xfrm>
                <a:off x="48" y="3845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" name="Rectangle 25"/>
              <p:cNvSpPr>
                <a:spLocks noChangeArrowheads="1"/>
              </p:cNvSpPr>
              <p:nvPr/>
            </p:nvSpPr>
            <p:spPr bwMode="auto">
              <a:xfrm>
                <a:off x="48" y="3990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6" name="Rectangle 26"/>
              <p:cNvSpPr>
                <a:spLocks noChangeArrowheads="1"/>
              </p:cNvSpPr>
              <p:nvPr/>
            </p:nvSpPr>
            <p:spPr bwMode="auto">
              <a:xfrm>
                <a:off x="48" y="413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7" name="Rectangle 27"/>
              <p:cNvSpPr>
                <a:spLocks noChangeArrowheads="1"/>
              </p:cNvSpPr>
              <p:nvPr/>
            </p:nvSpPr>
            <p:spPr bwMode="auto">
              <a:xfrm>
                <a:off x="48" y="102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8" name="Rectangle 28"/>
              <p:cNvSpPr>
                <a:spLocks noChangeArrowheads="1"/>
              </p:cNvSpPr>
              <p:nvPr/>
            </p:nvSpPr>
            <p:spPr bwMode="auto">
              <a:xfrm>
                <a:off x="48" y="246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9" name="Rectangle 29"/>
              <p:cNvSpPr>
                <a:spLocks noChangeArrowheads="1"/>
              </p:cNvSpPr>
              <p:nvPr/>
            </p:nvSpPr>
            <p:spPr bwMode="auto">
              <a:xfrm>
                <a:off x="48" y="391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60" name="Rectangle 30"/>
              <p:cNvSpPr>
                <a:spLocks noChangeArrowheads="1"/>
              </p:cNvSpPr>
              <p:nvPr/>
            </p:nvSpPr>
            <p:spPr bwMode="auto">
              <a:xfrm>
                <a:off x="48" y="535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61" name="Rectangle 31"/>
              <p:cNvSpPr>
                <a:spLocks noChangeArrowheads="1"/>
              </p:cNvSpPr>
              <p:nvPr/>
            </p:nvSpPr>
            <p:spPr bwMode="auto">
              <a:xfrm>
                <a:off x="48" y="679"/>
                <a:ext cx="96" cy="9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62" name="Rectangle 32"/>
              <p:cNvSpPr>
                <a:spLocks noChangeArrowheads="1"/>
              </p:cNvSpPr>
              <p:nvPr/>
            </p:nvSpPr>
            <p:spPr bwMode="auto">
              <a:xfrm>
                <a:off x="48" y="823"/>
                <a:ext cx="96" cy="97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63" name="Rectangle 33"/>
              <p:cNvSpPr>
                <a:spLocks noChangeArrowheads="1"/>
              </p:cNvSpPr>
              <p:nvPr/>
            </p:nvSpPr>
            <p:spPr bwMode="auto">
              <a:xfrm>
                <a:off x="48" y="968"/>
                <a:ext cx="96" cy="95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>
                <a:noFill/>
              </a:ln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sp>
        <p:nvSpPr>
          <p:cNvPr id="2" name="Rectangle 34"/>
          <p:cNvSpPr>
            <a:spLocks noGrp="1"/>
          </p:cNvSpPr>
          <p:nvPr>
            <p:ph type="title"/>
          </p:nvPr>
        </p:nvSpPr>
        <p:spPr>
          <a:xfrm>
            <a:off x="1143000" y="6096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lIns="92075" tIns="46038" rIns="92075" bIns="46038" anchor="ctr" anchorCtr="0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4851" name="Rectangle 3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430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 eaLnBrk="1" hangingPunct="1">
              <a:defRPr kumimoji="0" sz="1400"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4852" name="Rectangle 3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814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 algn="ctr" eaLnBrk="1" hangingPunct="1">
              <a:defRPr kumimoji="0" sz="1400"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4853" name="Rectangle 3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2075" tIns="46038" rIns="92075" bIns="46038" numCol="1" anchor="ctr" anchorCtr="0" compatLnSpc="1"/>
          <a:lstStyle>
            <a:lvl1pPr algn="r">
              <a:defRPr sz="1400"/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Times New Roman" panose="02020603050405020304" pitchFamily="18" charset="0"/>
            </a:endParaRPr>
          </a:p>
        </p:txBody>
      </p:sp>
      <p:sp>
        <p:nvSpPr>
          <p:cNvPr id="34854" name="Rectangle 38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69988" y="1946275"/>
            <a:ext cx="77724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032" name="Text Box 39"/>
          <p:cNvSpPr txBox="1">
            <a:spLocks noChangeArrowheads="1"/>
          </p:cNvSpPr>
          <p:nvPr/>
        </p:nvSpPr>
        <p:spPr bwMode="auto">
          <a:xfrm>
            <a:off x="323850" y="1924050"/>
            <a:ext cx="549275" cy="3810000"/>
          </a:xfrm>
          <a:prstGeom prst="rect">
            <a:avLst/>
          </a:prstGeom>
          <a:noFill/>
          <a:ln>
            <a:noFill/>
          </a:ln>
        </p:spPr>
        <p:txBody>
          <a:bodyPr vert="eaVert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动物学实验课件</a:t>
            </a:r>
            <a:endParaRPr kumimoji="1" lang="en-US" altLang="zh-CN" sz="24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隶书" panose="02010509060101010101" pitchFamily="49" charset="-122"/>
              <a:ea typeface="隶书" panose="02010509060101010101" pitchFamily="49" charset="-122"/>
              <a:cs typeface="+mn-cs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n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u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anose="05000000000000000000" pitchFamily="2" charset="2"/>
        <a:buChar char="t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•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kumimoji="1"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5.jpe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1.png"/><Relationship Id="rId1" Type="http://schemas.openxmlformats.org/officeDocument/2006/relationships/image" Target="../media/image20.jpe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jpe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jpe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9.jpe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0.jpe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2.jpe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3.jpe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Rectangle 2"/>
          <p:cNvSpPr>
            <a:spLocks noGrp="1"/>
          </p:cNvSpPr>
          <p:nvPr>
            <p:ph type="ctrTitle" sz="quarter"/>
          </p:nvPr>
        </p:nvSpPr>
        <p:spPr>
          <a:xfrm>
            <a:off x="971550" y="404813"/>
            <a:ext cx="7639050" cy="5029200"/>
          </a:xfrm>
        </p:spPr>
        <p:txBody>
          <a:bodyPr vert="horz" wrap="square" lIns="92075" tIns="46038" rIns="92075" bIns="46038" anchor="ctr" anchorCtr="0"/>
          <a:p>
            <a:pPr eaLnBrk="1" hangingPunct="1">
              <a:lnSpc>
                <a:spcPct val="130000"/>
              </a:lnSpc>
              <a:buClrTx/>
              <a:buSzTx/>
              <a:buFontTx/>
            </a:pPr>
            <a:r>
              <a:rPr kumimoji="1" lang="zh-CN" altLang="en-US" sz="4800" b="1" dirty="0">
                <a:solidFill>
                  <a:srgbClr val="FF3300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实验</a:t>
            </a:r>
            <a:r>
              <a:rPr kumimoji="1" lang="en-US" altLang="zh-CN" sz="4800" b="1" dirty="0">
                <a:solidFill>
                  <a:srgbClr val="FF3300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3 </a:t>
            </a:r>
            <a:r>
              <a:rPr kumimoji="1" lang="zh-CN" altLang="en-US" b="1" dirty="0">
                <a:solidFill>
                  <a:srgbClr val="FFFF00"/>
                </a:solidFill>
                <a:latin typeface="+mj-lt"/>
                <a:ea typeface="楷体_GB2312" pitchFamily="49" charset="-122"/>
                <a:cs typeface="+mj-cs"/>
              </a:rPr>
              <a:t>螯虾</a:t>
            </a:r>
            <a:endParaRPr kumimoji="1" lang="zh-CN" altLang="en-US" b="1" dirty="0">
              <a:solidFill>
                <a:srgbClr val="FFFF00"/>
              </a:solidFill>
              <a:latin typeface="+mj-lt"/>
              <a:ea typeface="楷体_GB2312" pitchFamily="49" charset="-122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3" name="Picture 2" descr="P06-D-2-5-2-1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337" name="Picture 2" descr="P06-D-1-2-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Rectangle 2"/>
          <p:cNvSpPr>
            <a:spLocks noGrp="1"/>
          </p:cNvSpPr>
          <p:nvPr>
            <p:ph type="title"/>
          </p:nvPr>
        </p:nvSpPr>
        <p:spPr>
          <a:xfrm>
            <a:off x="1116013" y="333375"/>
            <a:ext cx="489585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2.</a:t>
            </a:r>
            <a:r>
              <a:rPr lang="zh-CN" altLang="en-US" dirty="0"/>
              <a:t>螯虾</a:t>
            </a:r>
            <a:r>
              <a:rPr lang="zh-CN" altLang="en-US" b="1" dirty="0"/>
              <a:t>附肢</a:t>
            </a:r>
            <a:r>
              <a:rPr lang="zh-CN" altLang="en-US" dirty="0"/>
              <a:t>的观察</a:t>
            </a:r>
            <a:endParaRPr lang="zh-CN" altLang="en-US" dirty="0"/>
          </a:p>
        </p:txBody>
      </p:sp>
      <p:sp>
        <p:nvSpPr>
          <p:cNvPr id="103427" name="Rectangle 3"/>
          <p:cNvSpPr>
            <a:spLocks noGrp="1" noChangeArrowheads="1"/>
          </p:cNvSpPr>
          <p:nvPr>
            <p:ph idx="1"/>
          </p:nvPr>
        </p:nvSpPr>
        <p:spPr>
          <a:xfrm>
            <a:off x="1187450" y="1557338"/>
            <a:ext cx="7772400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附肢的观察</a:t>
            </a:r>
            <a:endParaRPr kumimoji="1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左手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持虾，使其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腹面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向上</a:t>
            </a:r>
            <a:endParaRPr kumimoji="1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右手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持镊子，由后向前依次将左侧附肢摘下，并按原来顺序排列在解剖盘内</a:t>
            </a:r>
            <a:endParaRPr kumimoji="1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自前向后依次观察附肢的构造 </a:t>
            </a:r>
            <a:endParaRPr kumimoji="1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注意事项</a:t>
            </a:r>
            <a:endParaRPr kumimoji="1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摘取附肢时，用镊子钳住其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基部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，垂直拔下</a:t>
            </a:r>
            <a:endParaRPr kumimoji="1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如附肢粗大，可用剪刀剪开其基部与体壁的连接后再拔下</a:t>
            </a:r>
            <a:endParaRPr kumimoji="1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既要注意附肢的完整性，又不损伤内部器官</a:t>
            </a:r>
            <a:endParaRPr kumimoji="1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</p:txBody>
      </p:sp>
    </p:spTree>
  </p:cSld>
  <p:clrMapOvr>
    <a:masterClrMapping/>
  </p:clrMapOvr>
  <p:transition advClick="0" advTm="6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6385" name="Picture 2" descr="P06-D-1-2-1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Picture 2" descr="P06-D-1-2-1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Rectangle 2"/>
          <p:cNvSpPr>
            <a:spLocks noGrp="1"/>
          </p:cNvSpPr>
          <p:nvPr>
            <p:ph type="title"/>
          </p:nvPr>
        </p:nvSpPr>
        <p:spPr>
          <a:xfrm>
            <a:off x="1116013" y="333375"/>
            <a:ext cx="777240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zh-CN" altLang="en-US" b="1" dirty="0">
                <a:solidFill>
                  <a:srgbClr val="FFFF00"/>
                </a:solidFill>
              </a:rPr>
              <a:t>头部附肢</a:t>
            </a:r>
            <a:r>
              <a:rPr lang="zh-CN" altLang="en-US" b="1" dirty="0"/>
              <a:t>：共</a:t>
            </a:r>
            <a:r>
              <a:rPr lang="zh-CN" altLang="en-US" b="1" dirty="0">
                <a:solidFill>
                  <a:srgbClr val="FF3300"/>
                </a:solidFill>
              </a:rPr>
              <a:t>5</a:t>
            </a:r>
            <a:r>
              <a:rPr lang="zh-CN" altLang="en-US" b="1" dirty="0"/>
              <a:t>对</a:t>
            </a:r>
            <a:endParaRPr lang="zh-CN" altLang="en-US" b="1" dirty="0"/>
          </a:p>
        </p:txBody>
      </p:sp>
      <p:sp>
        <p:nvSpPr>
          <p:cNvPr id="109571" name="Rectangle 3"/>
          <p:cNvSpPr>
            <a:spLocks noGrp="1" noChangeArrowheads="1"/>
          </p:cNvSpPr>
          <p:nvPr>
            <p:ph idx="1"/>
          </p:nvPr>
        </p:nvSpPr>
        <p:spPr>
          <a:xfrm>
            <a:off x="1187450" y="1628775"/>
            <a:ext cx="3527425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①小触角</a:t>
            </a: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 位额剑下方。原肢 </a:t>
            </a:r>
            <a:r>
              <a:rPr kumimoji="1" lang="en-US" altLang="zh-CN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3 </a:t>
            </a: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节，末端有 </a:t>
            </a:r>
            <a:r>
              <a:rPr kumimoji="1" lang="en-US" altLang="zh-CN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 </a:t>
            </a: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根短须状触鞭 </a:t>
            </a:r>
            <a:r>
              <a:rPr kumimoji="1" lang="en-US" altLang="zh-CN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.</a:t>
            </a: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触角基部背面有一凹陷容纳眼柄，凹陷内侧丛毛中有平衡囊。 </a:t>
            </a: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8435" name="Picture 4" descr="P06-D-1-2-2"/>
          <p:cNvPicPr>
            <a:picLocks noChangeAspect="1"/>
          </p:cNvPicPr>
          <p:nvPr/>
        </p:nvPicPr>
        <p:blipFill>
          <a:blip r:embed="rId1"/>
          <a:srcRect t="13240" r="72049" b="21643"/>
          <a:stretch>
            <a:fillRect/>
          </a:stretch>
        </p:blipFill>
        <p:spPr>
          <a:xfrm>
            <a:off x="5148263" y="1268413"/>
            <a:ext cx="3198812" cy="558958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0595" name="Rectangle 3"/>
          <p:cNvSpPr>
            <a:spLocks noGrp="1" noChangeArrowheads="1"/>
          </p:cNvSpPr>
          <p:nvPr>
            <p:ph idx="1"/>
          </p:nvPr>
        </p:nvSpPr>
        <p:spPr>
          <a:xfrm>
            <a:off x="1403350" y="1341438"/>
            <a:ext cx="2970213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②大触角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 位眼柄下方，原肢 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 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节，基节的基部腹面有排泄孔。外肢呈片状，内肢成一细长的触鞭。 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9458" name="Picture 4" descr="P06-D-1-2-2"/>
          <p:cNvPicPr>
            <a:picLocks noChangeAspect="1"/>
          </p:cNvPicPr>
          <p:nvPr/>
        </p:nvPicPr>
        <p:blipFill>
          <a:blip r:embed="rId1"/>
          <a:srcRect l="20868" r="54723"/>
          <a:stretch>
            <a:fillRect/>
          </a:stretch>
        </p:blipFill>
        <p:spPr>
          <a:xfrm>
            <a:off x="5940425" y="0"/>
            <a:ext cx="2232025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2075" tIns="46038" rIns="92075" bIns="46038" anchor="ctr" anchorCtr="0"/>
          <a:p>
            <a:pPr eaLnBrk="1" hangingPunct="1"/>
            <a:endParaRPr lang="zh-CN" altLang="en-US" dirty="0"/>
          </a:p>
        </p:txBody>
      </p:sp>
      <p:sp>
        <p:nvSpPr>
          <p:cNvPr id="111619" name="Rectangle 3"/>
          <p:cNvSpPr>
            <a:spLocks noGrp="1" noChangeArrowheads="1"/>
          </p:cNvSpPr>
          <p:nvPr>
            <p:ph idx="1"/>
          </p:nvPr>
        </p:nvSpPr>
        <p:spPr>
          <a:xfrm>
            <a:off x="395288" y="3500438"/>
            <a:ext cx="8748713" cy="3754438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③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大颚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 原肢坚硬，形成咀嚼器，分为扁而边缘有小齿的门齿部和齿面有小突起的臼齿部；内肢形成很小的大颚须，外肢消失。 </a:t>
            </a:r>
            <a:endParaRPr kumimoji="1" lang="zh-CN" altLang="en-US" sz="24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④小颚 </a:t>
            </a: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 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对。原肢 </a:t>
            </a: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 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节成薄片状，内缘具毛 。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第 </a:t>
            </a: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1 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小颚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内肢呈小片状，外肢退化；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第 </a:t>
            </a: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 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小颚</a:t>
            </a:r>
            <a:r>
              <a:rPr kumimoji="1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内肢细小，外肢宽大叶片状，称颚舟叶</a:t>
            </a: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.</a:t>
            </a:r>
            <a:r>
              <a:rPr kumimoji="1" lang="en-US" altLang="zh-CN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1" lang="en-US" altLang="zh-CN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0483" name="Picture 4" descr="P06-D-1-2-2"/>
          <p:cNvPicPr>
            <a:picLocks noChangeAspect="1"/>
          </p:cNvPicPr>
          <p:nvPr/>
        </p:nvPicPr>
        <p:blipFill>
          <a:blip r:embed="rId1"/>
          <a:srcRect l="42917" t="30981" b="43883"/>
          <a:stretch>
            <a:fillRect/>
          </a:stretch>
        </p:blipFill>
        <p:spPr>
          <a:xfrm>
            <a:off x="539750" y="549275"/>
            <a:ext cx="8316913" cy="27463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601" name="Picture 2" descr="P06-D-1-2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Rectangle 2"/>
          <p:cNvSpPr>
            <a:spLocks noGrp="1"/>
          </p:cNvSpPr>
          <p:nvPr>
            <p:ph type="title"/>
          </p:nvPr>
        </p:nvSpPr>
        <p:spPr>
          <a:xfrm>
            <a:off x="971550" y="0"/>
            <a:ext cx="777240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zh-CN" altLang="en-US" sz="4000" dirty="0"/>
              <a:t>胸部附肢</a:t>
            </a:r>
            <a:r>
              <a:rPr lang="en-US" altLang="zh-CN" sz="4000" dirty="0"/>
              <a:t>:</a:t>
            </a:r>
            <a:r>
              <a:rPr lang="zh-CN" altLang="en-US" sz="4000" dirty="0"/>
              <a:t>共 </a:t>
            </a:r>
            <a:r>
              <a:rPr lang="en-US" altLang="zh-CN" sz="4000" dirty="0"/>
              <a:t>8 </a:t>
            </a:r>
            <a:r>
              <a:rPr lang="zh-CN" altLang="en-US" sz="4000" dirty="0"/>
              <a:t>对</a:t>
            </a:r>
            <a:endParaRPr lang="zh-CN" altLang="en-US" sz="4000" dirty="0"/>
          </a:p>
        </p:txBody>
      </p:sp>
      <p:sp>
        <p:nvSpPr>
          <p:cNvPr id="112643" name="Rectangle 3"/>
          <p:cNvSpPr>
            <a:spLocks noGrp="1" noChangeArrowheads="1"/>
          </p:cNvSpPr>
          <p:nvPr>
            <p:ph idx="1"/>
          </p:nvPr>
        </p:nvSpPr>
        <p:spPr>
          <a:xfrm>
            <a:off x="250825" y="981075"/>
            <a:ext cx="8421688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颚足 </a:t>
            </a: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3 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。</a:t>
            </a:r>
            <a:endParaRPr kumimoji="1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第一颚足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外肢基部大，末端细长，内肢细小。外肢基部有一薄片状肢鳃。</a:t>
            </a:r>
            <a:endParaRPr kumimoji="1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第二、三颚足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内肢发达，分为 </a:t>
            </a: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5 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节 ，屈指状，外肢细长。足基部都有羽状的鳃。 </a:t>
            </a: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3 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对颚足和头部附肢大颚、小颚均参与虾口器的形成。 </a:t>
            </a:r>
            <a:endParaRPr kumimoji="1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1507" name="Picture 4" descr="P06-D-1-2-3"/>
          <p:cNvPicPr>
            <a:picLocks noChangeAspect="1"/>
          </p:cNvPicPr>
          <p:nvPr/>
        </p:nvPicPr>
        <p:blipFill>
          <a:blip r:embed="rId1"/>
          <a:srcRect l="36615" t="15347" b="59444"/>
          <a:stretch>
            <a:fillRect/>
          </a:stretch>
        </p:blipFill>
        <p:spPr>
          <a:xfrm>
            <a:off x="179388" y="3573463"/>
            <a:ext cx="8785225" cy="26209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Rectangle 2"/>
          <p:cNvSpPr>
            <a:spLocks noGrp="1"/>
          </p:cNvSpPr>
          <p:nvPr>
            <p:ph type="title"/>
          </p:nvPr>
        </p:nvSpPr>
        <p:spPr>
          <a:xfrm>
            <a:off x="1524000" y="914400"/>
            <a:ext cx="6629400" cy="8382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zh-CN" altLang="en-US" sz="4000" b="1" dirty="0">
                <a:solidFill>
                  <a:srgbClr val="FFFF00"/>
                </a:solidFill>
                <a:ea typeface="楷体_GB2312" pitchFamily="49" charset="-122"/>
              </a:rPr>
              <a:t>一、实验目的：</a:t>
            </a:r>
            <a:endParaRPr lang="zh-CN" altLang="en-US" sz="4000" b="1" dirty="0">
              <a:solidFill>
                <a:srgbClr val="FFFF00"/>
              </a:solidFill>
              <a:ea typeface="楷体_GB2312" pitchFamily="49" charset="-122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idx="1"/>
          </p:nvPr>
        </p:nvSpPr>
        <p:spPr>
          <a:xfrm>
            <a:off x="1295400" y="1828800"/>
            <a:ext cx="7524750" cy="31242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609600" marR="0" lvl="0" indent="-60960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1、了解甲壳亚门适应水生生活的主要特征。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609600" marR="0" lvl="0" indent="-60960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2、学习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楷体_GB2312" pitchFamily="49" charset="-122"/>
                <a:cs typeface="+mn-cs"/>
              </a:rPr>
              <a:t>螯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虾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的一般解剖方法。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609600" marR="0" lvl="0" indent="-60960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609600" marR="0" lvl="0" indent="-60960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charRg st="0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charRg st="21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2530" name="Picture 4" descr="P06-D-1-2-3"/>
          <p:cNvPicPr>
            <a:picLocks noChangeAspect="1"/>
          </p:cNvPicPr>
          <p:nvPr/>
        </p:nvPicPr>
        <p:blipFill>
          <a:blip r:embed="rId1"/>
          <a:srcRect t="26898" r="4323"/>
          <a:stretch>
            <a:fillRect/>
          </a:stretch>
        </p:blipFill>
        <p:spPr>
          <a:xfrm>
            <a:off x="0" y="1617663"/>
            <a:ext cx="9144000" cy="5240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1" name="Rectangle 2"/>
          <p:cNvSpPr>
            <a:spLocks noGrp="1"/>
          </p:cNvSpPr>
          <p:nvPr>
            <p:ph type="title"/>
          </p:nvPr>
        </p:nvSpPr>
        <p:spPr>
          <a:xfrm>
            <a:off x="3132138" y="0"/>
            <a:ext cx="2519362" cy="7366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zh-CN" altLang="en-US" dirty="0">
                <a:solidFill>
                  <a:srgbClr val="FF00FF"/>
                </a:solidFill>
              </a:rPr>
              <a:t>步足 </a:t>
            </a:r>
            <a:r>
              <a:rPr lang="en-US" altLang="zh-CN" dirty="0">
                <a:solidFill>
                  <a:srgbClr val="FF00FF"/>
                </a:solidFill>
              </a:rPr>
              <a:t>5 </a:t>
            </a:r>
            <a:r>
              <a:rPr lang="zh-CN" altLang="en-US" dirty="0">
                <a:solidFill>
                  <a:srgbClr val="FF00FF"/>
                </a:solidFill>
              </a:rPr>
              <a:t>对</a:t>
            </a:r>
            <a:endParaRPr lang="zh-CN" altLang="en-US" dirty="0">
              <a:solidFill>
                <a:srgbClr val="FF00FF"/>
              </a:solidFill>
            </a:endParaRPr>
          </a:p>
        </p:txBody>
      </p:sp>
      <p:sp>
        <p:nvSpPr>
          <p:cNvPr id="113667" name="Rectangle 3"/>
          <p:cNvSpPr>
            <a:spLocks noGrp="1" noChangeArrowheads="1"/>
          </p:cNvSpPr>
          <p:nvPr>
            <p:ph idx="1"/>
          </p:nvPr>
        </p:nvSpPr>
        <p:spPr>
          <a:xfrm>
            <a:off x="3708400" y="981075"/>
            <a:ext cx="5435600" cy="2376488"/>
          </a:xfrm>
          <a:solidFill>
            <a:schemeClr val="tx1"/>
          </a:solidFill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  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7C8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内肢发达，分为 </a:t>
            </a: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7C8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5 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7C8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节，即座节、长节、腕节、掌节和指节；外肢退化。前 </a:t>
            </a: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7C8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3 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7C8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对末端为钳状：第一对步足的钳特别强大，称螯足；</a:t>
            </a:r>
            <a:endParaRPr kumimoji="1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7C8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7C8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其余两对步足末端呈爪状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1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Click="0" advTm="6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553" name="Rectangle 2"/>
          <p:cNvSpPr>
            <a:spLocks noGrp="1"/>
          </p:cNvSpPr>
          <p:nvPr>
            <p:ph type="title"/>
          </p:nvPr>
        </p:nvSpPr>
        <p:spPr>
          <a:xfrm>
            <a:off x="1116013" y="549275"/>
            <a:ext cx="777240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zh-CN" altLang="en-US" dirty="0"/>
              <a:t>腹部附肢</a:t>
            </a:r>
            <a:endParaRPr lang="zh-CN" altLang="en-US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341438"/>
            <a:ext cx="7772400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共 </a:t>
            </a:r>
            <a:r>
              <a:rPr kumimoji="1" lang="en-US" altLang="zh-CN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5 </a:t>
            </a: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对，不发达。原肢 </a:t>
            </a:r>
            <a:r>
              <a:rPr kumimoji="1" lang="en-US" altLang="zh-CN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 </a:t>
            </a: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节。前 </a:t>
            </a:r>
            <a:r>
              <a:rPr kumimoji="1" lang="en-US" altLang="zh-CN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 </a:t>
            </a: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对腹肢，雌雄有别。雄虾第一对腹肢变成管状交接器，雌虾的退化；雌虾第二腹肢细小，外肢退化 第三、四、五对腹肢形状相同，内、外肢细长而扁平，密生刚毛</a:t>
            </a: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Click="0" advTm="6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4577" name="Picture 2" descr="P06-D-1-2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3" name="Rectangle 2"/>
          <p:cNvSpPr>
            <a:spLocks noGrp="1"/>
          </p:cNvSpPr>
          <p:nvPr>
            <p:ph type="title"/>
          </p:nvPr>
        </p:nvSpPr>
        <p:spPr>
          <a:xfrm>
            <a:off x="1371600" y="2708275"/>
            <a:ext cx="777240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sz="5400" b="1" dirty="0"/>
              <a:t>(</a:t>
            </a:r>
            <a:r>
              <a:rPr lang="zh-CN" altLang="en-US" sz="5400" b="1" dirty="0"/>
              <a:t>二</a:t>
            </a:r>
            <a:r>
              <a:rPr lang="en-US" altLang="zh-CN" sz="5400" b="1" dirty="0"/>
              <a:t>)</a:t>
            </a:r>
            <a:r>
              <a:rPr lang="zh-CN" altLang="en-US" sz="5400" b="1" dirty="0"/>
              <a:t>螯虾的内部解剖</a:t>
            </a:r>
            <a:endParaRPr lang="zh-CN" altLang="en-US" sz="5400" b="1" dirty="0"/>
          </a:p>
        </p:txBody>
      </p:sp>
    </p:spTree>
  </p:cSld>
  <p:clrMapOvr>
    <a:masterClrMapping/>
  </p:clrMapOvr>
  <p:transition advClick="0" advTm="6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9697" name="Rectangle 2"/>
          <p:cNvSpPr>
            <a:spLocks noGrp="1"/>
          </p:cNvSpPr>
          <p:nvPr>
            <p:ph type="title"/>
          </p:nvPr>
        </p:nvSpPr>
        <p:spPr>
          <a:xfrm>
            <a:off x="1143000" y="609600"/>
            <a:ext cx="4149725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1</a:t>
            </a:r>
            <a:r>
              <a:rPr lang="zh-CN" altLang="en-US" dirty="0"/>
              <a:t>、呼吸系统</a:t>
            </a:r>
            <a:endParaRPr lang="zh-CN" altLang="en-US" dirty="0"/>
          </a:p>
        </p:txBody>
      </p:sp>
      <p:sp>
        <p:nvSpPr>
          <p:cNvPr id="117763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用剪刀剪去头胸甲的右侧鳃盖，即可看到呼吸器官鳃。 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结合已摘下的左侧附肢上鳃的着生情况，原位用镊子稍作分离，观察各种鳃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足鳃：第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2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颚足至第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4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步足基部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关节鳃：体壁与附肢间关节膜上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肢鳃：第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颚足基部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</p:txBody>
      </p:sp>
    </p:spTree>
  </p:cSld>
  <p:clrMapOvr>
    <a:masterClrMapping/>
  </p:clrMapOvr>
  <p:transition advClick="0" advTm="6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721" name="Picture 2" descr="P06-D-2-1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1745" name="Picture 2" descr="P06-D-2-1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69" name="Rectangle 2"/>
          <p:cNvSpPr>
            <a:spLocks noGrp="1"/>
          </p:cNvSpPr>
          <p:nvPr>
            <p:ph type="title"/>
          </p:nvPr>
        </p:nvSpPr>
        <p:spPr>
          <a:xfrm>
            <a:off x="1116013" y="0"/>
            <a:ext cx="777240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2</a:t>
            </a:r>
            <a:r>
              <a:rPr lang="zh-CN" altLang="en-US" dirty="0"/>
              <a:t>、肌肉系统</a:t>
            </a:r>
            <a:endParaRPr lang="zh-CN" altLang="en-US" dirty="0"/>
          </a:p>
        </p:txBody>
      </p:sp>
      <p:sp>
        <p:nvSpPr>
          <p:cNvPr id="120835" name="Rectangle 3"/>
          <p:cNvSpPr>
            <a:spLocks noGrp="1" noChangeArrowheads="1"/>
          </p:cNvSpPr>
          <p:nvPr>
            <p:ph idx="1"/>
          </p:nvPr>
        </p:nvSpPr>
        <p:spPr>
          <a:xfrm>
            <a:off x="1187450" y="1052513"/>
            <a:ext cx="7772400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操作步骤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u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观察完呼吸系统后，用镊子自头胸甲后缘至额剑处，仔细将头胸甲与其下面的器官剥离开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u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用剪刀从头胸甲背面中央插入，向前剪开头胸甲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u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把剪刀插入腹甲背面，沿背面中央把腹甲剪开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u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用镊子轻轻的取下一侧的甲壳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</p:txBody>
      </p:sp>
    </p:spTree>
  </p:cSld>
  <p:clrMapOvr>
    <a:masterClrMapping/>
  </p:clrMapOvr>
  <p:transition advClick="0" advTm="6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7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2075" tIns="46038" rIns="92075" bIns="46038" anchor="ctr" anchorCtr="0"/>
          <a:p>
            <a:pPr eaLnBrk="1" hangingPunct="1"/>
            <a:endParaRPr lang="zh-CN" altLang="en-US" dirty="0"/>
          </a:p>
        </p:txBody>
      </p:sp>
      <p:sp>
        <p:nvSpPr>
          <p:cNvPr id="98307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4819" name="Picture 4" descr="P06-D-1-1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25" y="-6350"/>
            <a:ext cx="9109075" cy="68341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3793" name="Picture 2" descr="P06-D-2-2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95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Rectangle 2"/>
          <p:cNvSpPr>
            <a:spLocks noGrp="1"/>
          </p:cNvSpPr>
          <p:nvPr>
            <p:ph type="title"/>
          </p:nvPr>
        </p:nvSpPr>
        <p:spPr>
          <a:xfrm>
            <a:off x="1828800" y="381000"/>
            <a:ext cx="6172200" cy="9906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zh-CN" altLang="en-US" sz="4000" b="1" dirty="0">
                <a:solidFill>
                  <a:srgbClr val="FFFF00"/>
                </a:solidFill>
                <a:ea typeface="楷体_GB2312" pitchFamily="49" charset="-122"/>
              </a:rPr>
              <a:t>二、材料和用具：</a:t>
            </a:r>
            <a:endParaRPr lang="zh-CN" altLang="en-US" sz="4000" b="1" dirty="0">
              <a:solidFill>
                <a:srgbClr val="FFFF00"/>
              </a:solidFill>
              <a:ea typeface="楷体_GB2312" pitchFamily="49" charset="-122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1752600" y="1600200"/>
            <a:ext cx="6221413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1、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楷体_GB2312" pitchFamily="49" charset="-122"/>
                <a:cs typeface="+mn-cs"/>
              </a:rPr>
              <a:t>螯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虾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、解剖器械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3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、瓷盘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charRg st="0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charRg st="5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charRg st="12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841" name="Picture 2" descr="P06-D-2-3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89" name="Rectangle 2"/>
          <p:cNvSpPr>
            <a:spLocks noGrp="1"/>
          </p:cNvSpPr>
          <p:nvPr>
            <p:ph type="title"/>
          </p:nvPr>
        </p:nvSpPr>
        <p:spPr>
          <a:xfrm>
            <a:off x="1143000" y="115888"/>
            <a:ext cx="777240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3</a:t>
            </a:r>
            <a:r>
              <a:rPr lang="zh-CN" altLang="en-US" dirty="0"/>
              <a:t>、循环系统</a:t>
            </a:r>
            <a:endParaRPr lang="zh-CN" altLang="en-US" dirty="0"/>
          </a:p>
        </p:txBody>
      </p:sp>
      <p:sp>
        <p:nvSpPr>
          <p:cNvPr id="12390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084888" y="2133600"/>
            <a:ext cx="2962275" cy="5176838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FF9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心脏</a:t>
            </a:r>
            <a:endParaRPr kumimoji="1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FFFF99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位于头胸部背方的围心窦中，为半透明、多角形的肌肉囊，有三对心孔。</a:t>
            </a:r>
            <a:endParaRPr kumimoji="1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1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</p:txBody>
      </p:sp>
      <p:pic>
        <p:nvPicPr>
          <p:cNvPr id="37891" name="Picture 4" descr="P06-D-2-4-1-1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0" y="1484313"/>
            <a:ext cx="6443663" cy="4832350"/>
          </a:xfrm>
        </p:spPr>
      </p:pic>
    </p:spTree>
  </p:cSld>
  <p:clrMapOvr>
    <a:masterClrMapping/>
  </p:clrMapOvr>
  <p:transition advClick="0" advTm="6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8913" name="Picture 2" descr="P06-D-2-4-1-2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4284663" cy="32131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914" name="Picture 3" descr="P06-D-2-4-1-2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00" y="0"/>
            <a:ext cx="4356100" cy="32670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915" name="Picture 4" descr="P06-D-2-4-1-2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513" y="3375025"/>
            <a:ext cx="4643437" cy="34829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Rectangle 2"/>
          <p:cNvSpPr>
            <a:spLocks noGrp="1"/>
          </p:cNvSpPr>
          <p:nvPr>
            <p:ph type="title"/>
          </p:nvPr>
        </p:nvSpPr>
        <p:spPr>
          <a:xfrm>
            <a:off x="1042988" y="0"/>
            <a:ext cx="7772400" cy="90805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3</a:t>
            </a:r>
            <a:r>
              <a:rPr lang="zh-CN" altLang="en-US" dirty="0"/>
              <a:t>、循环系统</a:t>
            </a:r>
            <a:endParaRPr lang="zh-CN" altLang="en-US" dirty="0"/>
          </a:p>
        </p:txBody>
      </p:sp>
      <p:sp>
        <p:nvSpPr>
          <p:cNvPr id="125955" name="Rectangle 3"/>
          <p:cNvSpPr>
            <a:spLocks noGrp="1" noChangeArrowheads="1"/>
          </p:cNvSpPr>
          <p:nvPr>
            <p:ph idx="1"/>
          </p:nvPr>
        </p:nvSpPr>
        <p:spPr>
          <a:xfrm>
            <a:off x="1403350" y="981075"/>
            <a:ext cx="7556500" cy="3754438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动脉：细而透明，用镊子轻轻提起心脏，可见心脏发出</a:t>
            </a:r>
            <a:r>
              <a:rPr kumimoji="1" lang="en-US" altLang="zh-CN" sz="28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7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条血管</a:t>
            </a:r>
            <a:endParaRPr kumimoji="1" lang="zh-CN" altLang="en-US" sz="2800" b="1" i="0" u="none" strike="noStrike" kern="0" cap="none" spc="0" normalizeH="0" baseline="0" noProof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由心脏前行的动脉</a:t>
            </a:r>
            <a:endParaRPr kumimoji="1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眼动脉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</a:t>
            </a:r>
            <a:r>
              <a:rPr kumimoji="1" lang="en-US" altLang="zh-CN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条，由心脏前端发出</a:t>
            </a:r>
            <a:endParaRPr kumimoji="1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触角动脉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</a:t>
            </a:r>
            <a:r>
              <a:rPr kumimoji="1" lang="en-US" altLang="zh-CN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对，由眼动脉基部两侧发出</a:t>
            </a:r>
            <a:endParaRPr kumimoji="1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肝动脉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</a:t>
            </a:r>
            <a:r>
              <a:rPr kumimoji="1" lang="en-US" altLang="zh-CN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对，由触角动脉外侧发出</a:t>
            </a:r>
            <a:endParaRPr kumimoji="1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由心脏后行的动脉</a:t>
            </a:r>
            <a:endParaRPr kumimoji="1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腹上动脉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</a:t>
            </a:r>
            <a:r>
              <a:rPr kumimoji="1" lang="en-US" altLang="zh-CN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条，沿后肠背方后行到腹部末端</a:t>
            </a:r>
            <a:endParaRPr kumimoji="1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由心脏下行至腹面动脉</a:t>
            </a:r>
            <a:endParaRPr kumimoji="1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胸直动脉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</a:t>
            </a:r>
            <a:r>
              <a:rPr kumimoji="1" lang="en-US" altLang="zh-CN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条，弯向胸部腹面</a:t>
            </a:r>
            <a:endParaRPr kumimoji="1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</p:txBody>
      </p:sp>
    </p:spTree>
  </p:cSld>
  <p:clrMapOvr>
    <a:masterClrMapping/>
  </p:clrMapOvr>
  <p:transition advClick="0" advTm="600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61" name="Picture 2" descr="P06-D-2-4-2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985" name="Rectangle 2"/>
          <p:cNvSpPr>
            <a:spLocks noGrp="1"/>
          </p:cNvSpPr>
          <p:nvPr>
            <p:ph type="title"/>
          </p:nvPr>
        </p:nvSpPr>
        <p:spPr>
          <a:xfrm>
            <a:off x="1143000" y="44450"/>
            <a:ext cx="777240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4</a:t>
            </a:r>
            <a:r>
              <a:rPr lang="zh-CN" altLang="en-US" dirty="0"/>
              <a:t>、生殖系统</a:t>
            </a:r>
            <a:endParaRPr lang="zh-CN" altLang="en-US" dirty="0"/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79388" y="1196975"/>
            <a:ext cx="3322638" cy="4530725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雄性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精巢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</a:t>
            </a:r>
            <a:r>
              <a:rPr kumimoji="1" lang="en-US" altLang="zh-CN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对，白色，位于围心窦腹面。呈</a:t>
            </a:r>
            <a:r>
              <a:rPr kumimoji="1" lang="en-US" altLang="zh-CN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3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叶状，前部分离为</a:t>
            </a:r>
            <a:r>
              <a:rPr kumimoji="1" lang="en-US" altLang="zh-CN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2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叶，后部合并为</a:t>
            </a:r>
            <a:r>
              <a:rPr kumimoji="1" lang="en-US" altLang="zh-CN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叶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输精管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</a:t>
            </a:r>
            <a:r>
              <a:rPr kumimoji="1" lang="en-US" altLang="zh-CN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对，细长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生殖孔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：第</a:t>
            </a:r>
            <a:r>
              <a:rPr kumimoji="1" lang="en-US" altLang="zh-CN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5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步足基部内侧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</p:txBody>
      </p:sp>
      <p:pic>
        <p:nvPicPr>
          <p:cNvPr id="41987" name="Picture 4" descr="P06-D-2-5-1b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618038" y="3644900"/>
            <a:ext cx="4202112" cy="3151188"/>
          </a:xfrm>
        </p:spPr>
      </p:pic>
      <p:pic>
        <p:nvPicPr>
          <p:cNvPr id="4198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8663" y="506413"/>
            <a:ext cx="4178300" cy="292258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3009" name="Picture 2" descr="P06-D-2-5-1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4033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4</a:t>
            </a:r>
            <a:r>
              <a:rPr lang="zh-CN" altLang="en-US" dirty="0"/>
              <a:t>、生殖系统</a:t>
            </a:r>
            <a:endParaRPr lang="zh-CN" alt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>
            <p:ph idx="1"/>
          </p:nvPr>
        </p:nvSpPr>
        <p:spPr>
          <a:xfrm>
            <a:off x="1169988" y="1773238"/>
            <a:ext cx="7772400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雌性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卵巢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对，位于围心窦腹面，褐色。颗粒状，分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3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叶，前部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2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叶，后部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叶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输卵管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对，短小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生殖孔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：第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3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步足基部内侧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受精囊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：第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4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、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5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对步足间的腹甲上，有一椭圆形突起，中有一纵行开口，内为空囊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</p:txBody>
      </p:sp>
    </p:spTree>
  </p:cSld>
  <p:clrMapOvr>
    <a:masterClrMapping/>
  </p:clrMapOvr>
  <p:transition advClick="0" advTm="600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5057" name="Picture 2" descr="P06-D-2-5-2-1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36512"/>
            <a:ext cx="9163050" cy="687228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1" name="Rectangle 2"/>
          <p:cNvSpPr>
            <a:spLocks noGrp="1"/>
          </p:cNvSpPr>
          <p:nvPr>
            <p:ph type="title"/>
          </p:nvPr>
        </p:nvSpPr>
        <p:spPr>
          <a:xfrm>
            <a:off x="1143000" y="333375"/>
            <a:ext cx="777240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5</a:t>
            </a:r>
            <a:r>
              <a:rPr lang="zh-CN" altLang="en-US" dirty="0"/>
              <a:t>、消化系统</a:t>
            </a:r>
            <a:endParaRPr lang="zh-CN" altLang="en-US" dirty="0"/>
          </a:p>
        </p:txBody>
      </p:sp>
      <p:sp>
        <p:nvSpPr>
          <p:cNvPr id="132099" name="Rectangle 3"/>
          <p:cNvSpPr>
            <a:spLocks noGrp="1" noChangeArrowheads="1"/>
          </p:cNvSpPr>
          <p:nvPr>
            <p:ph idx="1"/>
          </p:nvPr>
        </p:nvSpPr>
        <p:spPr>
          <a:xfrm>
            <a:off x="1169988" y="1484313"/>
            <a:ext cx="7772400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前肠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口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食道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胃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贲门胃：前端，壁薄，透过胃壁可看到胃内有深色食物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幽门胃：后端，较小，壁略厚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中肠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很短，</a:t>
            </a:r>
            <a:r>
              <a:rPr kumimoji="1" lang="en-US" altLang="zh-CN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</a:t>
            </a: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对肝脏位于其两侧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后肠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kumimoji="1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贯穿整个腹部，透过肠壁可见内有深色食物残渣，以肛门开口于尾节腹面</a:t>
            </a:r>
            <a:endParaRPr kumimoji="1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</p:txBody>
      </p:sp>
    </p:spTree>
  </p:cSld>
  <p:clrMapOvr>
    <a:masterClrMapping/>
  </p:clrMapOvr>
  <p:transition advClick="0" advTm="6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Rectangle 2"/>
          <p:cNvSpPr>
            <a:spLocks noGrp="1"/>
          </p:cNvSpPr>
          <p:nvPr>
            <p:ph type="title"/>
          </p:nvPr>
        </p:nvSpPr>
        <p:spPr>
          <a:xfrm>
            <a:off x="1676400" y="762000"/>
            <a:ext cx="6705600" cy="9906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zh-CN" altLang="en-US" sz="4000" b="1" dirty="0">
                <a:solidFill>
                  <a:srgbClr val="FFFF00"/>
                </a:solidFill>
                <a:ea typeface="楷体_GB2312" pitchFamily="49" charset="-122"/>
              </a:rPr>
              <a:t>三、实验操作及观察：</a:t>
            </a:r>
            <a:endParaRPr lang="zh-CN" altLang="en-US" sz="4000" b="1" dirty="0">
              <a:solidFill>
                <a:srgbClr val="FFFF00"/>
              </a:solidFill>
              <a:ea typeface="楷体_GB2312" pitchFamily="49" charset="-122"/>
            </a:endParaRP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>
          <a:xfrm>
            <a:off x="1143000" y="1752600"/>
            <a:ext cx="7315200" cy="34290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just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  <a:hlinkClick r:id="" action="ppaction://noaction"/>
              </a:rPr>
              <a:t>（一）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观察螯虾的外部形态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  <a:hlinkClick r:id="" action="ppaction://noaction"/>
              </a:rPr>
              <a:t>（二）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螯虾的解剖方法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  <a:hlinkClick r:id="" action="ppaction://noaction"/>
              </a:rPr>
              <a:t>（三）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螯虾内部结构的观察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7105" name="Picture 2" descr="P06-D-2-6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129" name="Picture 2" descr="P06-D-2-6-2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9153" name="Picture 2" descr="p06-D-2-6-2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0177" name="Picture 2" descr="P06-D-2-6-1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225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6</a:t>
            </a:r>
            <a:r>
              <a:rPr lang="zh-CN" altLang="en-US" dirty="0"/>
              <a:t>、排泄系统</a:t>
            </a:r>
            <a:endParaRPr lang="zh-CN" altLang="en-US" dirty="0"/>
          </a:p>
        </p:txBody>
      </p:sp>
      <p:sp>
        <p:nvSpPr>
          <p:cNvPr id="137219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触角腺（绿腺）：位于头部腹面大触角基部外骨骼内侧的一团扁圆形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腺体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。乳白色（新鲜时为绿色）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膀胱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：宽大而壁薄，伸出短管开口于排泄孔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排泄孔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：位于大触角基部腹面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Click="0" advTm="6000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3249" name="Picture 2" descr="P06-D-2-7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4273" name="Picture 2" descr="p06-D-2-7-2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5297" name="Picture 2" descr="P06-D-2-7-2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7345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7</a:t>
            </a:r>
            <a:r>
              <a:rPr lang="zh-CN" altLang="en-US" dirty="0"/>
              <a:t>、神经系统</a:t>
            </a:r>
            <a:endParaRPr lang="zh-CN" altLang="en-US" dirty="0"/>
          </a:p>
        </p:txBody>
      </p:sp>
      <p:sp>
        <p:nvSpPr>
          <p:cNvPr id="141315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腹神经索（</a:t>
            </a:r>
            <a:r>
              <a:rPr kumimoji="1" lang="en-US" altLang="zh-CN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5</a:t>
            </a: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个腹神经节，</a:t>
            </a:r>
            <a:r>
              <a:rPr kumimoji="1" lang="en-US" altLang="zh-CN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6</a:t>
            </a: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个胸神经节）</a:t>
            </a: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食管上神经节（脑神经节）</a:t>
            </a: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围食管神经</a:t>
            </a: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食管下神经节</a:t>
            </a: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Click="0" advTm="6000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8369" name="Picture 2" descr="p06-D-2-8-1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Rectangle 2"/>
          <p:cNvSpPr>
            <a:spLocks noGrp="1"/>
          </p:cNvSpPr>
          <p:nvPr>
            <p:ph type="title"/>
          </p:nvPr>
        </p:nvSpPr>
        <p:spPr>
          <a:xfrm>
            <a:off x="971550" y="0"/>
            <a:ext cx="7772400" cy="11430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zh-CN" altLang="en-US" dirty="0"/>
              <a:t>（一）螯虾的外形观察</a:t>
            </a:r>
            <a:endParaRPr lang="zh-CN" altLang="en-US" dirty="0"/>
          </a:p>
        </p:txBody>
      </p:sp>
      <p:sp>
        <p:nvSpPr>
          <p:cNvPr id="95235" name="Rectangle 3"/>
          <p:cNvSpPr>
            <a:spLocks noGrp="1" noChangeArrowheads="1"/>
          </p:cNvSpPr>
          <p:nvPr>
            <p:ph idx="1"/>
          </p:nvPr>
        </p:nvSpPr>
        <p:spPr>
          <a:xfrm>
            <a:off x="971550" y="1341438"/>
            <a:ext cx="7772400" cy="4114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将标本放白瓷盘内进行观察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头胸部 ：由头部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(6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节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)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与胸部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(8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节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)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愈合而成。头胸甲 ，额剑 ，眼柄 ，复眼，颈沟（头胸分界线） ，鳃盖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附肢：共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19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ea"/>
              </a:rPr>
              <a:t>对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ea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9393" name="Picture 2" descr="P06-D-2-8-1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0417" name="Picture 2" descr="p06-D-2-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1050" y="0"/>
            <a:ext cx="51435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41" name="Rectangle 2"/>
          <p:cNvSpPr>
            <a:spLocks noGrp="1"/>
          </p:cNvSpPr>
          <p:nvPr>
            <p:ph type="title"/>
          </p:nvPr>
        </p:nvSpPr>
        <p:spPr>
          <a:xfrm>
            <a:off x="1476375" y="620713"/>
            <a:ext cx="6934200" cy="914400"/>
          </a:xfrm>
        </p:spPr>
        <p:txBody>
          <a:bodyPr vert="horz" wrap="square" lIns="92075" tIns="46038" rIns="92075" bIns="46038" anchor="ctr" anchorCtr="0"/>
          <a:p>
            <a:pPr eaLnBrk="1" hangingPunct="1"/>
            <a:r>
              <a:rPr lang="zh-CN" altLang="en-US" sz="4000" b="1" dirty="0">
                <a:solidFill>
                  <a:srgbClr val="FFFF00"/>
                </a:solidFill>
                <a:ea typeface="楷体_GB2312" pitchFamily="49" charset="-122"/>
              </a:rPr>
              <a:t>四、作业与思考</a:t>
            </a:r>
            <a:endParaRPr lang="zh-CN" altLang="en-US" sz="4000" b="1" dirty="0">
              <a:solidFill>
                <a:srgbClr val="FFFF00"/>
              </a:solidFill>
              <a:ea typeface="楷体_GB2312" pitchFamily="49" charset="-122"/>
            </a:endParaRP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1285875" y="1533525"/>
            <a:ext cx="7562850" cy="4090035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1.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观察鳌虾的形态结构</a:t>
            </a:r>
            <a:endParaRPr kumimoji="1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2.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 鳌虾的</a:t>
            </a:r>
            <a:r>
              <a:rPr kumimoji="1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19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附肢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（头</a:t>
            </a:r>
            <a:r>
              <a:rPr kumimoji="1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5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 胸</a:t>
            </a:r>
            <a:r>
              <a:rPr kumimoji="1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8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 腹</a:t>
            </a:r>
            <a:r>
              <a:rPr kumimoji="1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6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对），依次摆在报告纸上并用水平线引出注明名称</a:t>
            </a:r>
            <a:endParaRPr kumimoji="1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3.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分析节肢动物的各大系统，思考：</a:t>
            </a:r>
            <a:r>
              <a:rPr lang="zh-CN" altLang="en-US" sz="2800" b="1" noProof="0" dirty="0">
                <a:ln>
                  <a:noFill/>
                </a:ln>
                <a:uLnTx/>
                <a:uFillTx/>
                <a:sym typeface="+mn-ea"/>
              </a:rPr>
              <a:t>鳌虾的循环系统是什么样的？开管式？闭管式？</a:t>
            </a:r>
            <a:r>
              <a:rPr lang="zh-CN" altLang="en-US" sz="2800" b="1" noProof="0" dirty="0">
                <a:ln>
                  <a:noFill/>
                </a:ln>
                <a:uLnTx/>
                <a:uFillTx/>
                <a:sym typeface="+mn-ea"/>
              </a:rPr>
              <a:t>鳌虾的排泄系统是怎样的？</a:t>
            </a:r>
            <a:r>
              <a:rPr lang="zh-CN" altLang="en-US" sz="2800" b="1" noProof="0" dirty="0">
                <a:ln>
                  <a:noFill/>
                </a:ln>
                <a:uLnTx/>
                <a:uFillTx/>
                <a:sym typeface="+mn-ea"/>
              </a:rPr>
              <a:t>通过什么器官排出代谢物？鳌虾的神经系统是怎样的？有脊椎吗？</a:t>
            </a:r>
            <a:endParaRPr kumimoji="1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Click="0" advTm="6000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2465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8888" y="117475"/>
            <a:ext cx="4968875" cy="66230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Click="0" advTm="6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2075" tIns="46038" rIns="92075" bIns="46038" anchor="ctr" anchorCtr="0"/>
          <a:p>
            <a:pPr eaLnBrk="1" hangingPunct="1"/>
            <a:endParaRPr lang="zh-CN" altLang="en-US" dirty="0"/>
          </a:p>
        </p:txBody>
      </p:sp>
      <p:sp>
        <p:nvSpPr>
          <p:cNvPr id="98307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9219" name="Picture 4" descr="P06-D-1-1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25" y="11113"/>
            <a:ext cx="9109075" cy="683418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9091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476250"/>
            <a:ext cx="7772400" cy="1635125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en-US" altLang="zh-CN" sz="2800" b="1" i="0" u="none" strike="noStrike" kern="0" cap="none" spc="0" normalizeH="0" baseline="0" noProof="0">
                <a:ln>
                  <a:noFill/>
                </a:ln>
                <a:solidFill>
                  <a:srgbClr val="00FF9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3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rgbClr val="00FF9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、腹部</a:t>
            </a:r>
            <a:r>
              <a:rPr kumimoji="1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：体节明显为6节，其后还有尾节。各节的外骨骼可分为背面的背板，腹面的腹板及两侧下垂的侧板。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42" name="Picture 5" descr="P06-D-2-6-2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7813" y="1844675"/>
            <a:ext cx="6227762" cy="46720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5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2075" tIns="46038" rIns="92075" bIns="46038" anchor="ctr" anchorCtr="0"/>
          <a:p>
            <a:pPr eaLnBrk="1" hangingPunct="1"/>
            <a:r>
              <a:rPr lang="en-US" altLang="zh-CN" dirty="0"/>
              <a:t>1.</a:t>
            </a:r>
            <a:r>
              <a:rPr lang="zh-CN" altLang="en-US" dirty="0"/>
              <a:t>雌、雄螯虾的外形比较</a:t>
            </a:r>
            <a:endParaRPr lang="zh-CN" altLang="en-US" dirty="0"/>
          </a:p>
        </p:txBody>
      </p:sp>
      <p:sp>
        <p:nvSpPr>
          <p:cNvPr id="99331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雄虾的第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5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对步足基部内侧各有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1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雄生殖孔，雌虾的第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3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对步足基部内侧各有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1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雌生殖孔 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雄虾第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1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对腹肢变成管状交接器，雌虾的退化 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雌虾的第</a:t>
            </a: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2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对腹肢细小，外肢退化</a:t>
            </a:r>
            <a:endParaRPr kumimoji="1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89" name="Picture 2" descr="P06-D-2-5-1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b4a6cd5a-b9ff-4307-9e11-6476fb2554f8"/>
  <p:tag name="COMMONDATA" val="eyJoZGlkIjoiMjgwM2U1MzM3NzNjZjMzNmI0YTQ5NGMzMTU3NTQwOTMifQ=="/>
</p:tagLst>
</file>

<file path=ppt/theme/theme1.xml><?xml version="1.0" encoding="utf-8"?>
<a:theme xmlns:a="http://schemas.openxmlformats.org/drawingml/2006/main" name="Azure">
  <a:themeElements>
    <a:clrScheme name="">
      <a:dk1>
        <a:srgbClr val="000000"/>
      </a:dk1>
      <a:lt1>
        <a:srgbClr val="FFFFFF"/>
      </a:lt1>
      <a:dk2>
        <a:srgbClr val="3333FF"/>
      </a:dk2>
      <a:lt2>
        <a:srgbClr val="00FFFF"/>
      </a:lt2>
      <a:accent1>
        <a:srgbClr val="00CCCC"/>
      </a:accent1>
      <a:accent2>
        <a:srgbClr val="6666FF"/>
      </a:accent2>
      <a:accent3>
        <a:srgbClr val="ADADFF"/>
      </a:accent3>
      <a:accent4>
        <a:srgbClr val="DADADA"/>
      </a:accent4>
      <a:accent5>
        <a:srgbClr val="AAE2E2"/>
      </a:accent5>
      <a:accent6>
        <a:srgbClr val="5C5CE7"/>
      </a:accent6>
      <a:hlink>
        <a:srgbClr val="99FFCC"/>
      </a:hlink>
      <a:folHlink>
        <a:srgbClr val="CC99FF"/>
      </a:folHlink>
    </a:clrScheme>
    <a:fontScheme name="Azure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Azure 1">
        <a:dk1>
          <a:srgbClr val="000000"/>
        </a:dk1>
        <a:lt1>
          <a:srgbClr val="FFFFFF"/>
        </a:lt1>
        <a:dk2>
          <a:srgbClr val="3333FF"/>
        </a:dk2>
        <a:lt2>
          <a:srgbClr val="00FFFF"/>
        </a:lt2>
        <a:accent1>
          <a:srgbClr val="00CCCC"/>
        </a:accent1>
        <a:accent2>
          <a:srgbClr val="6666FF"/>
        </a:accent2>
        <a:accent3>
          <a:srgbClr val="ADADFF"/>
        </a:accent3>
        <a:accent4>
          <a:srgbClr val="DADADA"/>
        </a:accent4>
        <a:accent5>
          <a:srgbClr val="AAE2E2"/>
        </a:accent5>
        <a:accent6>
          <a:srgbClr val="5C5CE7"/>
        </a:accent6>
        <a:hlink>
          <a:srgbClr val="CCCCFF"/>
        </a:hlink>
        <a:folHlink>
          <a:srgbClr val="CC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zure 2">
        <a:dk1>
          <a:srgbClr val="000000"/>
        </a:dk1>
        <a:lt1>
          <a:srgbClr val="CCECFF"/>
        </a:lt1>
        <a:dk2>
          <a:srgbClr val="330099"/>
        </a:dk2>
        <a:lt2>
          <a:srgbClr val="0099CC"/>
        </a:lt2>
        <a:accent1>
          <a:srgbClr val="009999"/>
        </a:accent1>
        <a:accent2>
          <a:srgbClr val="FF99CC"/>
        </a:accent2>
        <a:accent3>
          <a:srgbClr val="E2F4FF"/>
        </a:accent3>
        <a:accent4>
          <a:srgbClr val="000000"/>
        </a:accent4>
        <a:accent5>
          <a:srgbClr val="AACACA"/>
        </a:accent5>
        <a:accent6>
          <a:srgbClr val="E78AB9"/>
        </a:accent6>
        <a:hlink>
          <a:srgbClr val="6600CC"/>
        </a:hlink>
        <a:folHlink>
          <a:srgbClr val="3366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zure 3">
        <a:dk1>
          <a:srgbClr val="000000"/>
        </a:dk1>
        <a:lt1>
          <a:srgbClr val="FFFFFF"/>
        </a:lt1>
        <a:dk2>
          <a:srgbClr val="000000"/>
        </a:dk2>
        <a:lt2>
          <a:srgbClr val="CBCBCB"/>
        </a:lt2>
        <a:accent1>
          <a:srgbClr val="B2B2B2"/>
        </a:accent1>
        <a:accent2>
          <a:srgbClr val="DDDDDD"/>
        </a:accent2>
        <a:accent3>
          <a:srgbClr val="FFFFFF"/>
        </a:accent3>
        <a:accent4>
          <a:srgbClr val="000000"/>
        </a:accent4>
        <a:accent5>
          <a:srgbClr val="D5D5D5"/>
        </a:accent5>
        <a:accent6>
          <a:srgbClr val="C8C8C8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Azure">
  <a:themeElements>
    <a:clrScheme name="">
      <a:dk1>
        <a:srgbClr val="000000"/>
      </a:dk1>
      <a:lt1>
        <a:srgbClr val="FFFFFF"/>
      </a:lt1>
      <a:dk2>
        <a:srgbClr val="3333FF"/>
      </a:dk2>
      <a:lt2>
        <a:srgbClr val="00FFFF"/>
      </a:lt2>
      <a:accent1>
        <a:srgbClr val="00CCCC"/>
      </a:accent1>
      <a:accent2>
        <a:srgbClr val="6666FF"/>
      </a:accent2>
      <a:accent3>
        <a:srgbClr val="ADADFF"/>
      </a:accent3>
      <a:accent4>
        <a:srgbClr val="DADADA"/>
      </a:accent4>
      <a:accent5>
        <a:srgbClr val="AAE2E2"/>
      </a:accent5>
      <a:accent6>
        <a:srgbClr val="5C5CE7"/>
      </a:accent6>
      <a:hlink>
        <a:srgbClr val="99FFCC"/>
      </a:hlink>
      <a:folHlink>
        <a:srgbClr val="CC99FF"/>
      </a:folHlink>
    </a:clrScheme>
    <a:fontScheme name="Azure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Azure 1">
        <a:dk1>
          <a:srgbClr val="000000"/>
        </a:dk1>
        <a:lt1>
          <a:srgbClr val="FFFFFF"/>
        </a:lt1>
        <a:dk2>
          <a:srgbClr val="3333FF"/>
        </a:dk2>
        <a:lt2>
          <a:srgbClr val="00FFFF"/>
        </a:lt2>
        <a:accent1>
          <a:srgbClr val="00CCCC"/>
        </a:accent1>
        <a:accent2>
          <a:srgbClr val="6666FF"/>
        </a:accent2>
        <a:accent3>
          <a:srgbClr val="ADADFF"/>
        </a:accent3>
        <a:accent4>
          <a:srgbClr val="DADADA"/>
        </a:accent4>
        <a:accent5>
          <a:srgbClr val="AAE2E2"/>
        </a:accent5>
        <a:accent6>
          <a:srgbClr val="5C5CE7"/>
        </a:accent6>
        <a:hlink>
          <a:srgbClr val="CCCCFF"/>
        </a:hlink>
        <a:folHlink>
          <a:srgbClr val="CC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zure 2">
        <a:dk1>
          <a:srgbClr val="000000"/>
        </a:dk1>
        <a:lt1>
          <a:srgbClr val="CCECFF"/>
        </a:lt1>
        <a:dk2>
          <a:srgbClr val="330099"/>
        </a:dk2>
        <a:lt2>
          <a:srgbClr val="0099CC"/>
        </a:lt2>
        <a:accent1>
          <a:srgbClr val="009999"/>
        </a:accent1>
        <a:accent2>
          <a:srgbClr val="FF99CC"/>
        </a:accent2>
        <a:accent3>
          <a:srgbClr val="E2F4FF"/>
        </a:accent3>
        <a:accent4>
          <a:srgbClr val="000000"/>
        </a:accent4>
        <a:accent5>
          <a:srgbClr val="AACACA"/>
        </a:accent5>
        <a:accent6>
          <a:srgbClr val="E78AB9"/>
        </a:accent6>
        <a:hlink>
          <a:srgbClr val="6600CC"/>
        </a:hlink>
        <a:folHlink>
          <a:srgbClr val="3366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zure 3">
        <a:dk1>
          <a:srgbClr val="000000"/>
        </a:dk1>
        <a:lt1>
          <a:srgbClr val="FFFFFF"/>
        </a:lt1>
        <a:dk2>
          <a:srgbClr val="000000"/>
        </a:dk2>
        <a:lt2>
          <a:srgbClr val="CBCBCB"/>
        </a:lt2>
        <a:accent1>
          <a:srgbClr val="B2B2B2"/>
        </a:accent1>
        <a:accent2>
          <a:srgbClr val="DDDDDD"/>
        </a:accent2>
        <a:accent3>
          <a:srgbClr val="FFFFFF"/>
        </a:accent3>
        <a:accent4>
          <a:srgbClr val="000000"/>
        </a:accent4>
        <a:accent5>
          <a:srgbClr val="D5D5D5"/>
        </a:accent5>
        <a:accent6>
          <a:srgbClr val="C8C8C8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Designs\Azure.pot</Template>
  <TotalTime>0</TotalTime>
  <Words>1937</Words>
  <Application>WPS 演示</Application>
  <PresentationFormat>全屏显示(4:3)</PresentationFormat>
  <Paragraphs>154</Paragraphs>
  <Slides>53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53</vt:i4>
      </vt:variant>
    </vt:vector>
  </HeadingPairs>
  <TitlesOfParts>
    <vt:vector size="66" baseType="lpstr">
      <vt:lpstr>Arial</vt:lpstr>
      <vt:lpstr>宋体</vt:lpstr>
      <vt:lpstr>Wingdings</vt:lpstr>
      <vt:lpstr>Times New Roman</vt:lpstr>
      <vt:lpstr>隶书</vt:lpstr>
      <vt:lpstr>黑体</vt:lpstr>
      <vt:lpstr>楷体_GB2312</vt:lpstr>
      <vt:lpstr>新宋体</vt:lpstr>
      <vt:lpstr>微软雅黑</vt:lpstr>
      <vt:lpstr>Arial Unicode MS</vt:lpstr>
      <vt:lpstr>Calibri</vt:lpstr>
      <vt:lpstr>Azure</vt:lpstr>
      <vt:lpstr>1_Azure</vt:lpstr>
      <vt:lpstr>实验3 螯虾</vt:lpstr>
      <vt:lpstr>一、实验目的：</vt:lpstr>
      <vt:lpstr>二、材料和用具：</vt:lpstr>
      <vt:lpstr>三、实验操作及观察：</vt:lpstr>
      <vt:lpstr>（一）螯虾的外形观察</vt:lpstr>
      <vt:lpstr>PowerPoint 演示文稿</vt:lpstr>
      <vt:lpstr>PowerPoint 演示文稿</vt:lpstr>
      <vt:lpstr>1.雌、雄螯虾的外形比较</vt:lpstr>
      <vt:lpstr>PowerPoint 演示文稿</vt:lpstr>
      <vt:lpstr>PowerPoint 演示文稿</vt:lpstr>
      <vt:lpstr>PowerPoint 演示文稿</vt:lpstr>
      <vt:lpstr>2.螯虾附肢的观察</vt:lpstr>
      <vt:lpstr>PowerPoint 演示文稿</vt:lpstr>
      <vt:lpstr>PowerPoint 演示文稿</vt:lpstr>
      <vt:lpstr>头部附肢：共5对</vt:lpstr>
      <vt:lpstr>PowerPoint 演示文稿</vt:lpstr>
      <vt:lpstr>PowerPoint 演示文稿</vt:lpstr>
      <vt:lpstr>PowerPoint 演示文稿</vt:lpstr>
      <vt:lpstr>胸部附肢:共 8 对</vt:lpstr>
      <vt:lpstr>步足 5 对</vt:lpstr>
      <vt:lpstr>腹部附肢</vt:lpstr>
      <vt:lpstr>PowerPoint 演示文稿</vt:lpstr>
      <vt:lpstr>(二)螯虾的内部解剖</vt:lpstr>
      <vt:lpstr>1、呼吸系统</vt:lpstr>
      <vt:lpstr>PowerPoint 演示文稿</vt:lpstr>
      <vt:lpstr>PowerPoint 演示文稿</vt:lpstr>
      <vt:lpstr>2、肌肉系统</vt:lpstr>
      <vt:lpstr>PowerPoint 演示文稿</vt:lpstr>
      <vt:lpstr>PowerPoint 演示文稿</vt:lpstr>
      <vt:lpstr>PowerPoint 演示文稿</vt:lpstr>
      <vt:lpstr>3、循环系统</vt:lpstr>
      <vt:lpstr>PowerPoint 演示文稿</vt:lpstr>
      <vt:lpstr>3、循环系统</vt:lpstr>
      <vt:lpstr>PowerPoint 演示文稿</vt:lpstr>
      <vt:lpstr>4、生殖系统</vt:lpstr>
      <vt:lpstr>PowerPoint 演示文稿</vt:lpstr>
      <vt:lpstr>4、生殖系统</vt:lpstr>
      <vt:lpstr>PowerPoint 演示文稿</vt:lpstr>
      <vt:lpstr>5、消化系统</vt:lpstr>
      <vt:lpstr>PowerPoint 演示文稿</vt:lpstr>
      <vt:lpstr>PowerPoint 演示文稿</vt:lpstr>
      <vt:lpstr>PowerPoint 演示文稿</vt:lpstr>
      <vt:lpstr>PowerPoint 演示文稿</vt:lpstr>
      <vt:lpstr>6、排泄系统</vt:lpstr>
      <vt:lpstr>PowerPoint 演示文稿</vt:lpstr>
      <vt:lpstr>PowerPoint 演示文稿</vt:lpstr>
      <vt:lpstr>PowerPoint 演示文稿</vt:lpstr>
      <vt:lpstr>7、神经系统</vt:lpstr>
      <vt:lpstr>PowerPoint 演示文稿</vt:lpstr>
      <vt:lpstr>PowerPoint 演示文稿</vt:lpstr>
      <vt:lpstr>PowerPoint 演示文稿</vt:lpstr>
      <vt:lpstr>四、作业与思考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卜orz-1</cp:lastModifiedBy>
  <cp:revision>88</cp:revision>
  <cp:lastPrinted>2018-11-26T06:26:00Z</cp:lastPrinted>
  <dcterms:created xsi:type="dcterms:W3CDTF">2023-03-03T06:14:00Z</dcterms:created>
  <dcterms:modified xsi:type="dcterms:W3CDTF">2023-03-03T09:50:06Z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C1298603EF62498EAD8F975787887E81</vt:lpwstr>
  </property>
  <property fmtid="{D5CDD505-2E9C-101B-9397-08002B2CF9AE}" pid="3" name="KSOProductBuildVer">
    <vt:lpwstr>2052-11.1.0.13020</vt:lpwstr>
  </property>
</Properties>
</file>

<file path=docProps/thumbnail.jpeg>
</file>